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19"/>
  </p:notesMasterIdLst>
  <p:sldIdLst>
    <p:sldId id="256" r:id="rId2"/>
    <p:sldId id="463" r:id="rId3"/>
    <p:sldId id="548" r:id="rId4"/>
    <p:sldId id="510" r:id="rId5"/>
    <p:sldId id="549" r:id="rId6"/>
    <p:sldId id="511" r:id="rId7"/>
    <p:sldId id="512" r:id="rId8"/>
    <p:sldId id="513" r:id="rId9"/>
    <p:sldId id="514" r:id="rId10"/>
    <p:sldId id="515" r:id="rId11"/>
    <p:sldId id="550" r:id="rId12"/>
    <p:sldId id="477" r:id="rId13"/>
    <p:sldId id="399" r:id="rId14"/>
    <p:sldId id="409" r:id="rId15"/>
    <p:sldId id="481" r:id="rId16"/>
    <p:sldId id="482" r:id="rId17"/>
    <p:sldId id="50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120" autoAdjust="0"/>
    <p:restoredTop sz="95326" autoAdjust="0"/>
  </p:normalViewPr>
  <p:slideViewPr>
    <p:cSldViewPr snapToGrid="0">
      <p:cViewPr varScale="1">
        <p:scale>
          <a:sx n="70" d="100"/>
          <a:sy n="70" d="100"/>
        </p:scale>
        <p:origin x="121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jpg>
</file>

<file path=ppt/media/image11.jpeg>
</file>

<file path=ppt/media/image12.jpeg>
</file>

<file path=ppt/media/image13.jpeg>
</file>

<file path=ppt/media/image14.tiff>
</file>

<file path=ppt/media/image15.tiff>
</file>

<file path=ppt/media/image16.tiff>
</file>

<file path=ppt/media/image17.tiff>
</file>

<file path=ppt/media/image18.jpeg>
</file>

<file path=ppt/media/image19.jpg>
</file>

<file path=ppt/media/image2.png>
</file>

<file path=ppt/media/image20.jpg>
</file>

<file path=ppt/media/image21.jpg>
</file>

<file path=ppt/media/image22.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1/17/2022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76386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1/17/2022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1/17/2022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1/17/2022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1/17/2022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1/17/2022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hyperlink" Target="https://github.com/soyuztechnologies/HPC_Training/blob/master/Day%206/Exercise_AggregationBinding/webapp/model/mockdata/mydata.json" TargetMode="External"/><Relationship Id="rId5" Type="http://schemas.openxmlformats.org/officeDocument/2006/relationships/hyperlink" Target="https://github.com/soyuztechnologies/HPC_Training/blob/master/Day%206/Exercise_AggregationBinding/webapp/controller/MyView.controller.js" TargetMode="External"/><Relationship Id="rId4" Type="http://schemas.openxmlformats.org/officeDocument/2006/relationships/hyperlink" Target="https://github.com/soyuztechnologies/HPC_Training/blob/master/Day%206/Exercise_AggregationBinding/webapp/view/MyView.view.x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jpeg"/><Relationship Id="rId7" Type="http://schemas.openxmlformats.org/officeDocument/2006/relationships/image" Target="../media/image17.tif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16.tiff"/><Relationship Id="rId5" Type="http://schemas.openxmlformats.org/officeDocument/2006/relationships/image" Target="../media/image15.tiff"/><Relationship Id="rId10" Type="http://schemas.openxmlformats.org/officeDocument/2006/relationships/image" Target="../media/image2.png"/><Relationship Id="rId4" Type="http://schemas.openxmlformats.org/officeDocument/2006/relationships/image" Target="../media/image14.tiff"/><Relationship Id="rId9" Type="http://schemas.openxmlformats.org/officeDocument/2006/relationships/hyperlink" Target="https://anubhavtrainings.com/"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19.jpg"/><Relationship Id="rId7" Type="http://schemas.openxmlformats.org/officeDocument/2006/relationships/image" Target="../media/image21.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0.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hyperlink" Target="https://github.com/soyuztechnologies/HPC_Training/blob/master/Day%206/Exercie_BaseController/webapp/model/mockdata/mydata.xml" TargetMode="External"/><Relationship Id="rId3" Type="http://schemas.openxmlformats.org/officeDocument/2006/relationships/hyperlink" Target="https://github.com/soyuztechnologies/HPC_Training/blob/master/Day%206/Exercie_BaseController/webapp/view/MyView.view.xml" TargetMode="External"/><Relationship Id="rId7" Type="http://schemas.openxmlformats.org/officeDocument/2006/relationships/hyperlink" Target="https://github.com/soyuztechnologies/HPC_Training/blob/master/Day%206/Exercie_BaseController/webapp/model/mockdata/mydata2.json"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github.com/soyuztechnologies/HPC_Training/blob/master/Day%206/Exercie_BaseController/webapp/model/mockdata/mydata.json" TargetMode="External"/><Relationship Id="rId5" Type="http://schemas.openxmlformats.org/officeDocument/2006/relationships/hyperlink" Target="https://github.com/soyuztechnologies/HPC_Training/blob/master/Day%206/Exercie_BaseController/webapp/controller/BaseController.js" TargetMode="External"/><Relationship Id="rId10" Type="http://schemas.openxmlformats.org/officeDocument/2006/relationships/image" Target="../media/image5.jpeg"/><Relationship Id="rId4" Type="http://schemas.openxmlformats.org/officeDocument/2006/relationships/hyperlink" Target="https://github.com/soyuztechnologies/HPC_Training/blob/master/Day%206/Exercie_BaseController/webapp/controller/MyView.controller.js" TargetMode="External"/><Relationship Id="rId9" Type="http://schemas.openxmlformats.org/officeDocument/2006/relationships/hyperlink" Target="https://github.com/soyuztechnologies/HPC_Training/blob/master/Day%206/Exercie_BaseController/webapp/model/models.j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hyperlink" Target="https://github.com/soyuztechnologies/HPC_Training/blob/master/Day%206/Exercise_ExpressionBinding/webapp/index.html" TargetMode="External"/><Relationship Id="rId5" Type="http://schemas.openxmlformats.org/officeDocument/2006/relationships/hyperlink" Target="https://github.com/soyuztechnologies/HPC_Training/blob/master/Day%206/Exercise_ExpressionBinding/webapp/view/MyView.view.xml" TargetMode="External"/><Relationship Id="rId4" Type="http://schemas.openxmlformats.org/officeDocument/2006/relationships/hyperlink" Target="https://github.com/soyuztechnologies/HPC_Training/blob/master/Day%206/Exercise_ExpressionBinding/webapp/controller/MyView.controller.js"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Rectangle 6">
            <a:extLst>
              <a:ext uri="{FF2B5EF4-FFF2-40B4-BE49-F238E27FC236}">
                <a16:creationId xmlns:a16="http://schemas.microsoft.com/office/drawing/2014/main" id="{2B236B0C-CCFC-4865-82E6-D5B31E09F662}"/>
              </a:ext>
            </a:extLst>
          </p:cNvPr>
          <p:cNvSpPr/>
          <p:nvPr/>
        </p:nvSpPr>
        <p:spPr>
          <a:xfrm>
            <a:off x="0" y="9939"/>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7420EACB-8B27-48F3-B0A4-C392EDA08B28}"/>
              </a:ext>
            </a:extLst>
          </p:cNvPr>
          <p:cNvSpPr txBox="1"/>
          <p:nvPr/>
        </p:nvSpPr>
        <p:spPr>
          <a:xfrm>
            <a:off x="122712" y="154049"/>
            <a:ext cx="10822379" cy="1754326"/>
          </a:xfrm>
          <a:prstGeom prst="rect">
            <a:avLst/>
          </a:prstGeom>
          <a:noFill/>
        </p:spPr>
        <p:txBody>
          <a:bodyPr wrap="square" rtlCol="0">
            <a:spAutoFit/>
          </a:body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17" name="TextBox 16">
            <a:extLst>
              <a:ext uri="{FF2B5EF4-FFF2-40B4-BE49-F238E27FC236}">
                <a16:creationId xmlns:a16="http://schemas.microsoft.com/office/drawing/2014/main" id="{C2FC107D-59AF-4479-84A9-3FD91FCA8EE9}"/>
              </a:ext>
            </a:extLst>
          </p:cNvPr>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 &amp; Shekhar Vedi</a:t>
            </a:r>
          </a:p>
        </p:txBody>
      </p:sp>
      <p:pic>
        <p:nvPicPr>
          <p:cNvPr id="18" name="Picture 17">
            <a:extLst>
              <a:ext uri="{FF2B5EF4-FFF2-40B4-BE49-F238E27FC236}">
                <a16:creationId xmlns:a16="http://schemas.microsoft.com/office/drawing/2014/main" id="{57B194EF-BAE7-40EE-9ED8-5CFA03B61A4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19" name="TextBox 18">
            <a:extLst>
              <a:ext uri="{FF2B5EF4-FFF2-40B4-BE49-F238E27FC236}">
                <a16:creationId xmlns:a16="http://schemas.microsoft.com/office/drawing/2014/main" id="{52CD6BA4-744F-42D6-BF13-89CC76FB8627}"/>
              </a:ext>
            </a:extLst>
          </p:cNvPr>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6</a:t>
            </a:r>
          </a:p>
        </p:txBody>
      </p:sp>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Aggregation Binding</a:t>
            </a:r>
          </a:p>
          <a:p>
            <a:endParaRPr lang="en-US" sz="3600" dirty="0">
              <a:latin typeface="Cooper Black" panose="0208090404030B020404" pitchFamily="18" charset="0"/>
            </a:endParaRP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862322"/>
          </a:xfrm>
          <a:prstGeom prst="rect">
            <a:avLst/>
          </a:prstGeom>
          <a:noFill/>
        </p:spPr>
        <p:txBody>
          <a:bodyPr wrap="square" rtlCol="0">
            <a:spAutoFit/>
          </a:bodyPr>
          <a:lstStyle/>
          <a:p>
            <a:pPr marL="285750" indent="-285750" algn="just">
              <a:buFont typeface="Wingdings" panose="05000000000000000000" pitchFamily="2" charset="2"/>
              <a:buChar char="q"/>
            </a:pPr>
            <a:r>
              <a:rPr lang="en-US" dirty="0"/>
              <a:t>When we bind the </a:t>
            </a:r>
            <a:r>
              <a:rPr lang="en-US" b="1" dirty="0"/>
              <a:t>aggregation</a:t>
            </a:r>
            <a:r>
              <a:rPr lang="en-US" dirty="0"/>
              <a:t> of a control with the entityset of data model, it is called aggregation Binding.</a:t>
            </a:r>
          </a:p>
          <a:p>
            <a:pPr marL="285750" indent="-285750" algn="just">
              <a:buFont typeface="Wingdings" panose="05000000000000000000" pitchFamily="2" charset="2"/>
              <a:buChar char="q"/>
            </a:pPr>
            <a:r>
              <a:rPr lang="en-US" dirty="0"/>
              <a:t>The parent control (e.g. Table) is bound to the EntitySet path which is called </a:t>
            </a:r>
            <a:r>
              <a:rPr lang="en-US" b="1" dirty="0"/>
              <a:t>absolute path</a:t>
            </a:r>
            <a:r>
              <a:rPr lang="en-US" dirty="0"/>
              <a:t> and the child of the parent Control (e.g. Columns) are connected to the child properties of the EntitySet is called </a:t>
            </a:r>
            <a:r>
              <a:rPr lang="en-US" b="1" dirty="0"/>
              <a:t>relative path.</a:t>
            </a:r>
          </a:p>
          <a:p>
            <a:pPr marL="285750" indent="-285750" algn="just">
              <a:buFont typeface="Wingdings" panose="05000000000000000000" pitchFamily="2" charset="2"/>
              <a:buChar char="q"/>
            </a:pPr>
            <a:r>
              <a:rPr lang="en-US" b="0" i="0" dirty="0">
                <a:effectLst/>
              </a:rPr>
              <a:t>In aggregation binding, based on your model data, as many child controls will be created automatically.</a:t>
            </a:r>
            <a:endParaRPr lang="en-US" b="1" dirty="0"/>
          </a:p>
          <a:p>
            <a:pPr marL="285750" indent="-285750" algn="just">
              <a:buFont typeface="Wingdings" panose="05000000000000000000" pitchFamily="2" charset="2"/>
              <a:buChar char="q"/>
            </a:pPr>
            <a:r>
              <a:rPr lang="en-US" dirty="0"/>
              <a:t>Every Event of UI5 will trigger the </a:t>
            </a:r>
            <a:r>
              <a:rPr lang="en-US" b="1" dirty="0"/>
              <a:t>eventHandler </a:t>
            </a:r>
            <a:r>
              <a:rPr lang="en-US" dirty="0"/>
              <a:t>and we will get the Event Object as part of the event Handler. Depending on the event, the event handler object will have different parameters.</a:t>
            </a:r>
          </a:p>
          <a:p>
            <a:pPr algn="just"/>
            <a:r>
              <a:rPr lang="en-US" b="1" dirty="0"/>
              <a:t>Use Case of Aggregation Binding</a:t>
            </a:r>
          </a:p>
          <a:p>
            <a:pPr algn="just"/>
            <a:r>
              <a:rPr lang="en-US" b="0" i="0" dirty="0">
                <a:effectLst/>
              </a:rPr>
              <a:t>If we want to show a list or some data in tabular format, we need to bind a group of data. In such a case we will use aggregation binding.</a:t>
            </a:r>
            <a:endParaRPr lang="en-US" b="1" dirty="0"/>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aphicFrame>
        <p:nvGraphicFramePr>
          <p:cNvPr id="6" name="Table 5">
            <a:extLst>
              <a:ext uri="{FF2B5EF4-FFF2-40B4-BE49-F238E27FC236}">
                <a16:creationId xmlns:a16="http://schemas.microsoft.com/office/drawing/2014/main" id="{7AA5BBFC-0F7E-46DB-8E84-AB7D9391C51D}"/>
              </a:ext>
            </a:extLst>
          </p:cNvPr>
          <p:cNvGraphicFramePr>
            <a:graphicFrameLocks noGrp="1"/>
          </p:cNvGraphicFramePr>
          <p:nvPr>
            <p:extLst>
              <p:ext uri="{D42A27DB-BD31-4B8C-83A1-F6EECF244321}">
                <p14:modId xmlns:p14="http://schemas.microsoft.com/office/powerpoint/2010/main" val="2524761761"/>
              </p:ext>
            </p:extLst>
          </p:nvPr>
        </p:nvGraphicFramePr>
        <p:xfrm>
          <a:off x="1012827" y="4057650"/>
          <a:ext cx="5083173" cy="1480397"/>
        </p:xfrm>
        <a:graphic>
          <a:graphicData uri="http://schemas.openxmlformats.org/drawingml/2006/table">
            <a:tbl>
              <a:tblPr firstRow="1" bandRow="1">
                <a:tableStyleId>{5C22544A-7EE6-4342-B048-85BDC9FD1C3A}</a:tableStyleId>
              </a:tblPr>
              <a:tblGrid>
                <a:gridCol w="1694391">
                  <a:extLst>
                    <a:ext uri="{9D8B030D-6E8A-4147-A177-3AD203B41FA5}">
                      <a16:colId xmlns:a16="http://schemas.microsoft.com/office/drawing/2014/main" val="2869649158"/>
                    </a:ext>
                  </a:extLst>
                </a:gridCol>
                <a:gridCol w="1694391">
                  <a:extLst>
                    <a:ext uri="{9D8B030D-6E8A-4147-A177-3AD203B41FA5}">
                      <a16:colId xmlns:a16="http://schemas.microsoft.com/office/drawing/2014/main" val="2344992087"/>
                    </a:ext>
                  </a:extLst>
                </a:gridCol>
                <a:gridCol w="1694391">
                  <a:extLst>
                    <a:ext uri="{9D8B030D-6E8A-4147-A177-3AD203B41FA5}">
                      <a16:colId xmlns:a16="http://schemas.microsoft.com/office/drawing/2014/main" val="3709368577"/>
                    </a:ext>
                  </a:extLst>
                </a:gridCol>
              </a:tblGrid>
              <a:tr h="366284">
                <a:tc>
                  <a:txBody>
                    <a:bodyPr/>
                    <a:lstStyle/>
                    <a:p>
                      <a:r>
                        <a:rPr lang="en-US" dirty="0"/>
                        <a:t>Emp Id</a:t>
                      </a:r>
                    </a:p>
                  </a:txBody>
                  <a:tcPr/>
                </a:tc>
                <a:tc>
                  <a:txBody>
                    <a:bodyPr/>
                    <a:lstStyle/>
                    <a:p>
                      <a:r>
                        <a:rPr lang="en-US" dirty="0"/>
                        <a:t>Emp Name</a:t>
                      </a:r>
                    </a:p>
                  </a:txBody>
                  <a:tcPr/>
                </a:tc>
                <a:tc>
                  <a:txBody>
                    <a:bodyPr/>
                    <a:lstStyle/>
                    <a:p>
                      <a:r>
                        <a:rPr lang="en-US" dirty="0"/>
                        <a:t>Salary</a:t>
                      </a:r>
                    </a:p>
                  </a:txBody>
                  <a:tcPr/>
                </a:tc>
                <a:extLst>
                  <a:ext uri="{0D108BD9-81ED-4DB2-BD59-A6C34878D82A}">
                    <a16:rowId xmlns:a16="http://schemas.microsoft.com/office/drawing/2014/main" val="4168095872"/>
                  </a:ext>
                </a:extLst>
              </a:tr>
              <a:tr h="371371">
                <a:tc>
                  <a:txBody>
                    <a:bodyPr/>
                    <a:lstStyle/>
                    <a:p>
                      <a:pPr algn="ctr"/>
                      <a:r>
                        <a:rPr lang="en-US" dirty="0"/>
                        <a:t>{empId}</a:t>
                      </a:r>
                    </a:p>
                  </a:txBody>
                  <a:tcPr/>
                </a:tc>
                <a:tc>
                  <a:txBody>
                    <a:bodyPr/>
                    <a:lstStyle/>
                    <a:p>
                      <a:pPr algn="ctr"/>
                      <a:r>
                        <a:rPr lang="en-US" dirty="0"/>
                        <a:t>{empName}</a:t>
                      </a:r>
                    </a:p>
                  </a:txBody>
                  <a:tcPr/>
                </a:tc>
                <a:tc>
                  <a:txBody>
                    <a:bodyPr/>
                    <a:lstStyle/>
                    <a:p>
                      <a:pPr algn="ctr"/>
                      <a:r>
                        <a:rPr lang="en-US" dirty="0"/>
                        <a:t>{salary}</a:t>
                      </a:r>
                    </a:p>
                  </a:txBody>
                  <a:tcPr/>
                </a:tc>
                <a:extLst>
                  <a:ext uri="{0D108BD9-81ED-4DB2-BD59-A6C34878D82A}">
                    <a16:rowId xmlns:a16="http://schemas.microsoft.com/office/drawing/2014/main" val="527527764"/>
                  </a:ext>
                </a:extLst>
              </a:tr>
              <a:tr h="371371">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61368548"/>
                  </a:ext>
                </a:extLst>
              </a:tr>
              <a:tr h="371371">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154157385"/>
                  </a:ext>
                </a:extLst>
              </a:tr>
            </a:tbl>
          </a:graphicData>
        </a:graphic>
      </p:graphicFrame>
      <p:sp>
        <p:nvSpPr>
          <p:cNvPr id="7" name="TextBox 6">
            <a:extLst>
              <a:ext uri="{FF2B5EF4-FFF2-40B4-BE49-F238E27FC236}">
                <a16:creationId xmlns:a16="http://schemas.microsoft.com/office/drawing/2014/main" id="{114247A6-8F07-4BC4-91AB-71A134B8D773}"/>
              </a:ext>
            </a:extLst>
          </p:cNvPr>
          <p:cNvSpPr txBox="1"/>
          <p:nvPr/>
        </p:nvSpPr>
        <p:spPr>
          <a:xfrm>
            <a:off x="1012827" y="3688318"/>
            <a:ext cx="2000250" cy="369332"/>
          </a:xfrm>
          <a:prstGeom prst="rect">
            <a:avLst/>
          </a:prstGeom>
          <a:noFill/>
        </p:spPr>
        <p:txBody>
          <a:bodyPr wrap="square" rtlCol="0">
            <a:spAutoFit/>
          </a:bodyPr>
          <a:lstStyle/>
          <a:p>
            <a:r>
              <a:rPr lang="en-US" dirty="0"/>
              <a:t>Table = {/empTab}</a:t>
            </a:r>
          </a:p>
        </p:txBody>
      </p:sp>
      <p:sp>
        <p:nvSpPr>
          <p:cNvPr id="9" name="TextBox 8">
            <a:extLst>
              <a:ext uri="{FF2B5EF4-FFF2-40B4-BE49-F238E27FC236}">
                <a16:creationId xmlns:a16="http://schemas.microsoft.com/office/drawing/2014/main" id="{2EBEBCB2-C65B-41BE-914A-9510879C7A62}"/>
              </a:ext>
            </a:extLst>
          </p:cNvPr>
          <p:cNvSpPr txBox="1"/>
          <p:nvPr/>
        </p:nvSpPr>
        <p:spPr>
          <a:xfrm>
            <a:off x="8086725" y="3573375"/>
            <a:ext cx="3293953" cy="2585323"/>
          </a:xfrm>
          <a:prstGeom prst="rect">
            <a:avLst/>
          </a:prstGeom>
          <a:noFill/>
        </p:spPr>
        <p:txBody>
          <a:bodyPr wrap="square" rtlCol="0">
            <a:spAutoFit/>
          </a:bodyPr>
          <a:lstStyle/>
          <a:p>
            <a:r>
              <a:rPr lang="en-US" dirty="0"/>
              <a:t>{</a:t>
            </a:r>
          </a:p>
          <a:p>
            <a:r>
              <a:rPr lang="en-US" dirty="0"/>
              <a:t>     “empTab”: [</a:t>
            </a:r>
          </a:p>
          <a:p>
            <a:r>
              <a:rPr lang="en-US" dirty="0"/>
              <a:t>	{</a:t>
            </a:r>
          </a:p>
          <a:p>
            <a:r>
              <a:rPr lang="en-US" dirty="0"/>
              <a:t>	      “empId”: 50,</a:t>
            </a:r>
          </a:p>
          <a:p>
            <a:r>
              <a:rPr lang="en-US" dirty="0"/>
              <a:t>	      “empName”: “Jay”,</a:t>
            </a:r>
          </a:p>
          <a:p>
            <a:r>
              <a:rPr lang="en-US" dirty="0"/>
              <a:t>	       “salary”: 9500</a:t>
            </a:r>
          </a:p>
          <a:p>
            <a:r>
              <a:rPr lang="en-US" dirty="0"/>
              <a:t>	}</a:t>
            </a:r>
          </a:p>
          <a:p>
            <a:r>
              <a:rPr lang="en-US" dirty="0"/>
              <a:t>       ]</a:t>
            </a:r>
          </a:p>
          <a:p>
            <a:r>
              <a:rPr lang="en-US" dirty="0"/>
              <a:t>}</a:t>
            </a:r>
          </a:p>
        </p:txBody>
      </p:sp>
      <p:cxnSp>
        <p:nvCxnSpPr>
          <p:cNvPr id="10" name="Connector: Elbow 9">
            <a:extLst>
              <a:ext uri="{FF2B5EF4-FFF2-40B4-BE49-F238E27FC236}">
                <a16:creationId xmlns:a16="http://schemas.microsoft.com/office/drawing/2014/main" id="{4A523DBC-325A-4EB7-9001-39562FA0E3A8}"/>
              </a:ext>
            </a:extLst>
          </p:cNvPr>
          <p:cNvCxnSpPr>
            <a:cxnSpLocks/>
          </p:cNvCxnSpPr>
          <p:nvPr/>
        </p:nvCxnSpPr>
        <p:spPr>
          <a:xfrm rot="10800000">
            <a:off x="2886076" y="3838576"/>
            <a:ext cx="5495925" cy="219075"/>
          </a:xfrm>
          <a:prstGeom prst="bentConnector3">
            <a:avLst>
              <a:gd name="adj1" fmla="val 19151"/>
            </a:avLst>
          </a:prstGeom>
          <a:ln>
            <a:tailEnd type="triangle"/>
          </a:ln>
        </p:spPr>
        <p:style>
          <a:lnRef idx="3">
            <a:schemeClr val="accent6"/>
          </a:lnRef>
          <a:fillRef idx="0">
            <a:schemeClr val="accent6"/>
          </a:fillRef>
          <a:effectRef idx="2">
            <a:schemeClr val="accent6"/>
          </a:effectRef>
          <a:fontRef idx="minor">
            <a:schemeClr val="tx1"/>
          </a:fontRef>
        </p:style>
      </p:cxnSp>
      <p:sp>
        <p:nvSpPr>
          <p:cNvPr id="11" name="TextBox 10">
            <a:extLst>
              <a:ext uri="{FF2B5EF4-FFF2-40B4-BE49-F238E27FC236}">
                <a16:creationId xmlns:a16="http://schemas.microsoft.com/office/drawing/2014/main" id="{727CE35D-3C83-4DA9-97D6-0855E152EE62}"/>
              </a:ext>
            </a:extLst>
          </p:cNvPr>
          <p:cNvSpPr txBox="1"/>
          <p:nvPr/>
        </p:nvSpPr>
        <p:spPr>
          <a:xfrm>
            <a:off x="4448175" y="3488169"/>
            <a:ext cx="2524125" cy="369332"/>
          </a:xfrm>
          <a:prstGeom prst="rect">
            <a:avLst/>
          </a:prstGeom>
          <a:noFill/>
          <a:ln>
            <a:noFill/>
          </a:ln>
        </p:spPr>
        <p:style>
          <a:lnRef idx="0">
            <a:scrgbClr r="0" g="0" b="0"/>
          </a:lnRef>
          <a:fillRef idx="0">
            <a:scrgbClr r="0" g="0" b="0"/>
          </a:fillRef>
          <a:effectRef idx="0">
            <a:scrgbClr r="0" g="0" b="0"/>
          </a:effectRef>
          <a:fontRef idx="minor">
            <a:schemeClr val="accent6"/>
          </a:fontRef>
        </p:style>
        <p:txBody>
          <a:bodyPr wrap="square" rtlCol="0">
            <a:spAutoFit/>
          </a:bodyPr>
          <a:lstStyle/>
          <a:p>
            <a:r>
              <a:rPr lang="en-US" dirty="0"/>
              <a:t>Absolute path</a:t>
            </a:r>
          </a:p>
        </p:txBody>
      </p:sp>
      <p:cxnSp>
        <p:nvCxnSpPr>
          <p:cNvPr id="12" name="Connector: Elbow 11">
            <a:extLst>
              <a:ext uri="{FF2B5EF4-FFF2-40B4-BE49-F238E27FC236}">
                <a16:creationId xmlns:a16="http://schemas.microsoft.com/office/drawing/2014/main" id="{FD6FB186-A098-443F-B8D8-057F06ABE769}"/>
              </a:ext>
            </a:extLst>
          </p:cNvPr>
          <p:cNvCxnSpPr/>
          <p:nvPr/>
        </p:nvCxnSpPr>
        <p:spPr>
          <a:xfrm rot="10800000" flipV="1">
            <a:off x="1809750" y="4619624"/>
            <a:ext cx="7562850" cy="1323975"/>
          </a:xfrm>
          <a:prstGeom prst="bentConnector3">
            <a:avLst>
              <a:gd name="adj1" fmla="val 23426"/>
            </a:avLst>
          </a:prstGeom>
        </p:spPr>
        <p:style>
          <a:lnRef idx="3">
            <a:schemeClr val="accent2"/>
          </a:lnRef>
          <a:fillRef idx="0">
            <a:schemeClr val="accent2"/>
          </a:fillRef>
          <a:effectRef idx="2">
            <a:schemeClr val="accent2"/>
          </a:effectRef>
          <a:fontRef idx="minor">
            <a:schemeClr val="tx1"/>
          </a:fontRef>
        </p:style>
      </p:cxnSp>
      <p:cxnSp>
        <p:nvCxnSpPr>
          <p:cNvPr id="13" name="Straight Arrow Connector 12">
            <a:extLst>
              <a:ext uri="{FF2B5EF4-FFF2-40B4-BE49-F238E27FC236}">
                <a16:creationId xmlns:a16="http://schemas.microsoft.com/office/drawing/2014/main" id="{ED766AB6-F930-4B8B-8A9E-C469CFC460B2}"/>
              </a:ext>
            </a:extLst>
          </p:cNvPr>
          <p:cNvCxnSpPr/>
          <p:nvPr/>
        </p:nvCxnSpPr>
        <p:spPr>
          <a:xfrm flipV="1">
            <a:off x="1809750" y="4797848"/>
            <a:ext cx="0" cy="114575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4" name="Connector: Elbow 13">
            <a:extLst>
              <a:ext uri="{FF2B5EF4-FFF2-40B4-BE49-F238E27FC236}">
                <a16:creationId xmlns:a16="http://schemas.microsoft.com/office/drawing/2014/main" id="{4B08C63E-050D-402A-9A3F-CED84519573A}"/>
              </a:ext>
            </a:extLst>
          </p:cNvPr>
          <p:cNvCxnSpPr>
            <a:cxnSpLocks/>
          </p:cNvCxnSpPr>
          <p:nvPr/>
        </p:nvCxnSpPr>
        <p:spPr>
          <a:xfrm rot="10800000" flipV="1">
            <a:off x="3333750" y="4866035"/>
            <a:ext cx="6038851" cy="846647"/>
          </a:xfrm>
          <a:prstGeom prst="bentConnector3">
            <a:avLst>
              <a:gd name="adj1" fmla="val 50000"/>
            </a:avLst>
          </a:prstGeom>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9FA8D25F-39E9-4924-A431-1430FD72B977}"/>
              </a:ext>
            </a:extLst>
          </p:cNvPr>
          <p:cNvCxnSpPr>
            <a:cxnSpLocks/>
          </p:cNvCxnSpPr>
          <p:nvPr/>
        </p:nvCxnSpPr>
        <p:spPr>
          <a:xfrm flipV="1">
            <a:off x="3333750" y="4797848"/>
            <a:ext cx="0" cy="91929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Connector: Elbow 15">
            <a:extLst>
              <a:ext uri="{FF2B5EF4-FFF2-40B4-BE49-F238E27FC236}">
                <a16:creationId xmlns:a16="http://schemas.microsoft.com/office/drawing/2014/main" id="{CEE3C166-971F-4155-97FF-F962EBB0D0F7}"/>
              </a:ext>
            </a:extLst>
          </p:cNvPr>
          <p:cNvCxnSpPr>
            <a:cxnSpLocks/>
          </p:cNvCxnSpPr>
          <p:nvPr/>
        </p:nvCxnSpPr>
        <p:spPr>
          <a:xfrm rot="10800000" flipV="1">
            <a:off x="5200650" y="5181599"/>
            <a:ext cx="4171951" cy="190930"/>
          </a:xfrm>
          <a:prstGeom prst="bentConnector3">
            <a:avLst>
              <a:gd name="adj1" fmla="val 50000"/>
            </a:avLst>
          </a:prstGeom>
        </p:spPr>
        <p:style>
          <a:lnRef idx="3">
            <a:schemeClr val="accent4"/>
          </a:lnRef>
          <a:fillRef idx="0">
            <a:schemeClr val="accent4"/>
          </a:fillRef>
          <a:effectRef idx="2">
            <a:schemeClr val="accent4"/>
          </a:effectRef>
          <a:fontRef idx="minor">
            <a:schemeClr val="tx1"/>
          </a:fontRef>
        </p:style>
      </p:cxnSp>
      <p:cxnSp>
        <p:nvCxnSpPr>
          <p:cNvPr id="17" name="Straight Arrow Connector 16">
            <a:extLst>
              <a:ext uri="{FF2B5EF4-FFF2-40B4-BE49-F238E27FC236}">
                <a16:creationId xmlns:a16="http://schemas.microsoft.com/office/drawing/2014/main" id="{01B3BF2E-6E3A-4FB0-B21C-C593E8A92116}"/>
              </a:ext>
            </a:extLst>
          </p:cNvPr>
          <p:cNvCxnSpPr>
            <a:cxnSpLocks/>
          </p:cNvCxnSpPr>
          <p:nvPr/>
        </p:nvCxnSpPr>
        <p:spPr>
          <a:xfrm flipV="1">
            <a:off x="5200650" y="4772441"/>
            <a:ext cx="0" cy="60008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8" name="TextBox 17">
            <a:extLst>
              <a:ext uri="{FF2B5EF4-FFF2-40B4-BE49-F238E27FC236}">
                <a16:creationId xmlns:a16="http://schemas.microsoft.com/office/drawing/2014/main" id="{2D17BABD-E700-40C5-B16B-6EB93663BD5E}"/>
              </a:ext>
            </a:extLst>
          </p:cNvPr>
          <p:cNvSpPr txBox="1"/>
          <p:nvPr/>
        </p:nvSpPr>
        <p:spPr>
          <a:xfrm>
            <a:off x="4448175" y="6048374"/>
            <a:ext cx="1647825" cy="369332"/>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rtlCol="0">
            <a:spAutoFit/>
          </a:bodyPr>
          <a:lstStyle/>
          <a:p>
            <a:r>
              <a:rPr lang="en-US" dirty="0"/>
              <a:t>Relative Paths</a:t>
            </a:r>
          </a:p>
        </p:txBody>
      </p:sp>
    </p:spTree>
    <p:extLst>
      <p:ext uri="{BB962C8B-B14F-4D97-AF65-F5344CB8AC3E}">
        <p14:creationId xmlns:p14="http://schemas.microsoft.com/office/powerpoint/2010/main" val="2547988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E5B7AD1F-6A1D-4445-B2BC-88606561B8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787" y="1610802"/>
            <a:ext cx="5214449" cy="4307726"/>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031325"/>
          </a:xfrm>
          <a:prstGeom prst="rect">
            <a:avLst/>
          </a:prstGeom>
          <a:noFill/>
        </p:spPr>
        <p:txBody>
          <a:bodyPr wrap="square" rtlCol="0">
            <a:spAutoFit/>
          </a:bodyPr>
          <a:lstStyle/>
          <a:p>
            <a:r>
              <a:rPr lang="en-US" dirty="0"/>
              <a:t>In this exercise we will create a table and load the data of some employees in it.</a:t>
            </a:r>
          </a:p>
          <a:p>
            <a:r>
              <a:rPr lang="en-US" dirty="0"/>
              <a:t>We will see how to use different controls in a table to represent data.</a:t>
            </a:r>
          </a:p>
          <a:p>
            <a:endParaRPr lang="en-US" dirty="0"/>
          </a:p>
          <a:p>
            <a:r>
              <a:rPr lang="en-US" dirty="0"/>
              <a:t>Exercise code/resource:-</a:t>
            </a:r>
          </a:p>
          <a:p>
            <a:pPr marL="285750" indent="-285750">
              <a:buFontTx/>
              <a:buChar char="-"/>
            </a:pPr>
            <a:r>
              <a:rPr lang="en-US" dirty="0">
                <a:hlinkClick r:id="rId4"/>
              </a:rPr>
              <a:t>MyView.view.xml</a:t>
            </a:r>
            <a:endParaRPr lang="en-US" dirty="0"/>
          </a:p>
          <a:p>
            <a:pPr marL="285750" indent="-285750">
              <a:buFontTx/>
              <a:buChar char="-"/>
            </a:pPr>
            <a:r>
              <a:rPr lang="en-US" dirty="0">
                <a:hlinkClick r:id="rId5"/>
              </a:rPr>
              <a:t>MyView.controller.js</a:t>
            </a:r>
            <a:endParaRPr lang="en-US" dirty="0"/>
          </a:p>
          <a:p>
            <a:pPr marL="285750" indent="-285750">
              <a:buFontTx/>
              <a:buChar char="-"/>
            </a:pPr>
            <a:r>
              <a:rPr lang="en-US" dirty="0">
                <a:hlinkClick r:id="rId6"/>
              </a:rPr>
              <a:t>mydata.json</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8920687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6</a:t>
            </a:r>
          </a:p>
        </p:txBody>
      </p:sp>
    </p:spTree>
    <p:extLst>
      <p:ext uri="{BB962C8B-B14F-4D97-AF65-F5344CB8AC3E}">
        <p14:creationId xmlns:p14="http://schemas.microsoft.com/office/powerpoint/2010/main" val="3991243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vent management. performance efficiency, time optimization, reminder. task and project deadline flat design element. appointment date reminding. Free Vector">
            <a:extLst>
              <a:ext uri="{FF2B5EF4-FFF2-40B4-BE49-F238E27FC236}">
                <a16:creationId xmlns:a16="http://schemas.microsoft.com/office/drawing/2014/main" id="{E00A30C1-DE9E-41BC-8534-F57620FA5B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5320" y="719780"/>
            <a:ext cx="5353730" cy="53537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6</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1E8BD2BC-59B0-4D30-97AE-9B4A2D8F7B41}"/>
              </a:ext>
            </a:extLst>
          </p:cNvPr>
          <p:cNvSpPr txBox="1"/>
          <p:nvPr/>
        </p:nvSpPr>
        <p:spPr>
          <a:xfrm>
            <a:off x="742950" y="1037049"/>
            <a:ext cx="5160894" cy="2585323"/>
          </a:xfrm>
          <a:prstGeom prst="rect">
            <a:avLst/>
          </a:prstGeom>
          <a:noFill/>
        </p:spPr>
        <p:txBody>
          <a:bodyPr wrap="square" rtlCol="0">
            <a:spAutoFit/>
          </a:bodyPr>
          <a:lstStyle/>
          <a:p>
            <a:pPr marL="285750" indent="-285750">
              <a:buFont typeface="Arial" panose="020B0604020202020204" pitchFamily="34" charset="0"/>
              <a:buChar char="•"/>
            </a:pPr>
            <a:r>
              <a:rPr lang="en-US" dirty="0"/>
              <a:t>Control Hierarchy </a:t>
            </a:r>
          </a:p>
          <a:p>
            <a:pPr marL="285750" indent="-285750">
              <a:buFont typeface="Arial" panose="020B0604020202020204" pitchFamily="34" charset="0"/>
              <a:buChar char="•"/>
            </a:pPr>
            <a:r>
              <a:rPr lang="en-US" dirty="0"/>
              <a:t>Concept of Base Controller in UI5</a:t>
            </a:r>
          </a:p>
          <a:p>
            <a:pPr marL="285750" indent="-285750">
              <a:buFont typeface="Arial" panose="020B0604020202020204" pitchFamily="34" charset="0"/>
              <a:buChar char="•"/>
            </a:pPr>
            <a:r>
              <a:rPr lang="en-US" dirty="0"/>
              <a:t>Concept of binding in UI5</a:t>
            </a:r>
          </a:p>
          <a:p>
            <a:pPr marL="285750" indent="-285750">
              <a:buFont typeface="Arial" panose="020B0604020202020204" pitchFamily="34" charset="0"/>
              <a:buChar char="•"/>
            </a:pPr>
            <a:r>
              <a:rPr lang="en-US" dirty="0"/>
              <a:t>Expression Binding</a:t>
            </a:r>
          </a:p>
          <a:p>
            <a:pPr marL="285750" indent="-285750">
              <a:buFont typeface="Arial" panose="020B0604020202020204" pitchFamily="34" charset="0"/>
              <a:buChar char="•"/>
            </a:pPr>
            <a:r>
              <a:rPr lang="en-US" dirty="0"/>
              <a:t>Binding Modes</a:t>
            </a:r>
          </a:p>
          <a:p>
            <a:pPr marL="285750" indent="-285750">
              <a:buFont typeface="Arial" panose="020B0604020202020204" pitchFamily="34" charset="0"/>
              <a:buChar char="•"/>
            </a:pPr>
            <a:r>
              <a:rPr lang="en-US" dirty="0"/>
              <a:t>Aggregation Binding</a:t>
            </a:r>
          </a:p>
          <a:p>
            <a:pPr marL="285750" indent="-285750">
              <a:buFont typeface="Arial" panose="020B0604020202020204" pitchFamily="34" charset="0"/>
              <a:buChar char="•"/>
            </a:pPr>
            <a:r>
              <a:rPr lang="en-US" dirty="0"/>
              <a:t>Element Binding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7" name="Footer Placeholder 45">
            <a:extLst>
              <a:ext uri="{FF2B5EF4-FFF2-40B4-BE49-F238E27FC236}">
                <a16:creationId xmlns:a16="http://schemas.microsoft.com/office/drawing/2014/main" id="{13F1D4B1-B738-41C2-96C5-D2FE25310ECE}"/>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321857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Control Hierarchy</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pSp>
        <p:nvGrpSpPr>
          <p:cNvPr id="6" name="Group 5">
            <a:extLst>
              <a:ext uri="{FF2B5EF4-FFF2-40B4-BE49-F238E27FC236}">
                <a16:creationId xmlns:a16="http://schemas.microsoft.com/office/drawing/2014/main" id="{2B426DB4-7135-4B9D-B024-F91E433F9298}"/>
              </a:ext>
            </a:extLst>
          </p:cNvPr>
          <p:cNvGrpSpPr/>
          <p:nvPr/>
        </p:nvGrpSpPr>
        <p:grpSpPr>
          <a:xfrm>
            <a:off x="414612" y="1190300"/>
            <a:ext cx="8038996" cy="4500421"/>
            <a:chOff x="816185" y="1310471"/>
            <a:chExt cx="8038996" cy="4500421"/>
          </a:xfrm>
        </p:grpSpPr>
        <p:sp>
          <p:nvSpPr>
            <p:cNvPr id="7" name="Rectangle: Rounded Corners 6">
              <a:extLst>
                <a:ext uri="{FF2B5EF4-FFF2-40B4-BE49-F238E27FC236}">
                  <a16:creationId xmlns:a16="http://schemas.microsoft.com/office/drawing/2014/main" id="{DA05456C-3030-4D96-A63A-0792EC7D8D85}"/>
                </a:ext>
              </a:extLst>
            </p:cNvPr>
            <p:cNvSpPr/>
            <p:nvPr/>
          </p:nvSpPr>
          <p:spPr>
            <a:xfrm>
              <a:off x="816185" y="4348439"/>
              <a:ext cx="1584176"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sap.m.Button</a:t>
              </a:r>
            </a:p>
          </p:txBody>
        </p:sp>
        <p:sp>
          <p:nvSpPr>
            <p:cNvPr id="9" name="Rectangle: Rounded Corners 8">
              <a:extLst>
                <a:ext uri="{FF2B5EF4-FFF2-40B4-BE49-F238E27FC236}">
                  <a16:creationId xmlns:a16="http://schemas.microsoft.com/office/drawing/2014/main" id="{21A40A35-BB5E-4B77-8171-8D4C367BA0C9}"/>
                </a:ext>
              </a:extLst>
            </p:cNvPr>
            <p:cNvSpPr/>
            <p:nvPr/>
          </p:nvSpPr>
          <p:spPr>
            <a:xfrm>
              <a:off x="2688393" y="4348439"/>
              <a:ext cx="1728192"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sap.m.InputBase</a:t>
              </a:r>
            </a:p>
          </p:txBody>
        </p:sp>
        <p:sp>
          <p:nvSpPr>
            <p:cNvPr id="10" name="Rectangle: Rounded Corners 9">
              <a:extLst>
                <a:ext uri="{FF2B5EF4-FFF2-40B4-BE49-F238E27FC236}">
                  <a16:creationId xmlns:a16="http://schemas.microsoft.com/office/drawing/2014/main" id="{2F8477F1-7210-45C3-A941-2A35B9AFB71C}"/>
                </a:ext>
              </a:extLst>
            </p:cNvPr>
            <p:cNvSpPr/>
            <p:nvPr/>
          </p:nvSpPr>
          <p:spPr>
            <a:xfrm>
              <a:off x="4560601" y="4348439"/>
              <a:ext cx="1584176"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sap.ui.view</a:t>
              </a:r>
            </a:p>
          </p:txBody>
        </p:sp>
        <p:sp>
          <p:nvSpPr>
            <p:cNvPr id="11" name="Rectangle: Rounded Corners 10">
              <a:extLst>
                <a:ext uri="{FF2B5EF4-FFF2-40B4-BE49-F238E27FC236}">
                  <a16:creationId xmlns:a16="http://schemas.microsoft.com/office/drawing/2014/main" id="{FF7F8285-DE8D-4AC4-B5B3-988212FA5843}"/>
                </a:ext>
              </a:extLst>
            </p:cNvPr>
            <p:cNvSpPr/>
            <p:nvPr/>
          </p:nvSpPr>
          <p:spPr>
            <a:xfrm>
              <a:off x="2760401" y="5160679"/>
              <a:ext cx="1584176"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sap.m.Input</a:t>
              </a:r>
            </a:p>
          </p:txBody>
        </p:sp>
        <p:cxnSp>
          <p:nvCxnSpPr>
            <p:cNvPr id="12" name="Straight Arrow Connector 11">
              <a:extLst>
                <a:ext uri="{FF2B5EF4-FFF2-40B4-BE49-F238E27FC236}">
                  <a16:creationId xmlns:a16="http://schemas.microsoft.com/office/drawing/2014/main" id="{2412C71D-5B0B-4C97-9434-AA44B5FAB757}"/>
                </a:ext>
              </a:extLst>
            </p:cNvPr>
            <p:cNvCxnSpPr>
              <a:stCxn id="11" idx="0"/>
              <a:endCxn id="9" idx="2"/>
            </p:cNvCxnSpPr>
            <p:nvPr/>
          </p:nvCxnSpPr>
          <p:spPr>
            <a:xfrm flipV="1">
              <a:off x="3552489" y="4852495"/>
              <a:ext cx="0" cy="3081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9A0DF5D-2679-4C68-85B2-BDBDC9DFC26D}"/>
                </a:ext>
              </a:extLst>
            </p:cNvPr>
            <p:cNvSpPr/>
            <p:nvPr/>
          </p:nvSpPr>
          <p:spPr>
            <a:xfrm>
              <a:off x="1608273" y="3284171"/>
              <a:ext cx="3888432"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sap.ui.core.Control</a:t>
              </a:r>
            </a:p>
          </p:txBody>
        </p:sp>
        <p:cxnSp>
          <p:nvCxnSpPr>
            <p:cNvPr id="14" name="Connector: Elbow 13">
              <a:extLst>
                <a:ext uri="{FF2B5EF4-FFF2-40B4-BE49-F238E27FC236}">
                  <a16:creationId xmlns:a16="http://schemas.microsoft.com/office/drawing/2014/main" id="{34FD52FE-7BC4-4F89-8A99-2FA0665B97E5}"/>
                </a:ext>
              </a:extLst>
            </p:cNvPr>
            <p:cNvCxnSpPr>
              <a:stCxn id="7" idx="0"/>
              <a:endCxn id="13" idx="2"/>
            </p:cNvCxnSpPr>
            <p:nvPr/>
          </p:nvCxnSpPr>
          <p:spPr>
            <a:xfrm rot="5400000" flipH="1" flipV="1">
              <a:off x="2300275" y="3096225"/>
              <a:ext cx="560212" cy="19442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C0902F5B-23A0-4295-BA3E-D4AEF1013BC0}"/>
                </a:ext>
              </a:extLst>
            </p:cNvPr>
            <p:cNvCxnSpPr>
              <a:stCxn id="10" idx="0"/>
              <a:endCxn id="13" idx="2"/>
            </p:cNvCxnSpPr>
            <p:nvPr/>
          </p:nvCxnSpPr>
          <p:spPr>
            <a:xfrm rot="16200000" flipV="1">
              <a:off x="4172483" y="3168233"/>
              <a:ext cx="560212" cy="18002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F018D0A-2F48-42D3-95AF-53AD75ED7BB1}"/>
                </a:ext>
              </a:extLst>
            </p:cNvPr>
            <p:cNvCxnSpPr>
              <a:stCxn id="9" idx="0"/>
              <a:endCxn id="13" idx="2"/>
            </p:cNvCxnSpPr>
            <p:nvPr/>
          </p:nvCxnSpPr>
          <p:spPr>
            <a:xfrm flipV="1">
              <a:off x="3552489" y="3788227"/>
              <a:ext cx="0" cy="5602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5A0E8267-DA72-4CD5-B98E-A01EE46E2FE0}"/>
                </a:ext>
              </a:extLst>
            </p:cNvPr>
            <p:cNvSpPr/>
            <p:nvPr/>
          </p:nvSpPr>
          <p:spPr>
            <a:xfrm>
              <a:off x="1608273" y="2296619"/>
              <a:ext cx="3888432"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sap.ui.core.Element</a:t>
              </a:r>
            </a:p>
          </p:txBody>
        </p:sp>
        <p:cxnSp>
          <p:nvCxnSpPr>
            <p:cNvPr id="18" name="Straight Arrow Connector 17">
              <a:extLst>
                <a:ext uri="{FF2B5EF4-FFF2-40B4-BE49-F238E27FC236}">
                  <a16:creationId xmlns:a16="http://schemas.microsoft.com/office/drawing/2014/main" id="{C7B095CF-B2BA-473D-9CE4-737E83B524AB}"/>
                </a:ext>
              </a:extLst>
            </p:cNvPr>
            <p:cNvCxnSpPr>
              <a:stCxn id="13" idx="0"/>
              <a:endCxn id="17" idx="2"/>
            </p:cNvCxnSpPr>
            <p:nvPr/>
          </p:nvCxnSpPr>
          <p:spPr>
            <a:xfrm flipV="1">
              <a:off x="3552489" y="2800675"/>
              <a:ext cx="0" cy="4834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540C5A2A-5546-4A50-ABD8-87CB45DA7BCA}"/>
                </a:ext>
              </a:extLst>
            </p:cNvPr>
            <p:cNvSpPr/>
            <p:nvPr/>
          </p:nvSpPr>
          <p:spPr>
            <a:xfrm>
              <a:off x="1608273" y="1310471"/>
              <a:ext cx="3888432"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sap.ui.base.ManagedObject</a:t>
              </a:r>
            </a:p>
          </p:txBody>
        </p:sp>
        <p:cxnSp>
          <p:nvCxnSpPr>
            <p:cNvPr id="21" name="Straight Arrow Connector 20">
              <a:extLst>
                <a:ext uri="{FF2B5EF4-FFF2-40B4-BE49-F238E27FC236}">
                  <a16:creationId xmlns:a16="http://schemas.microsoft.com/office/drawing/2014/main" id="{9FFDEA1C-3D2D-4BCC-98F6-2D553171F8FA}"/>
                </a:ext>
              </a:extLst>
            </p:cNvPr>
            <p:cNvCxnSpPr>
              <a:stCxn id="17" idx="0"/>
              <a:endCxn id="19" idx="2"/>
            </p:cNvCxnSpPr>
            <p:nvPr/>
          </p:nvCxnSpPr>
          <p:spPr>
            <a:xfrm flipV="1">
              <a:off x="3552489" y="1814527"/>
              <a:ext cx="0" cy="4820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Rounded Corners 22">
              <a:extLst>
                <a:ext uri="{FF2B5EF4-FFF2-40B4-BE49-F238E27FC236}">
                  <a16:creationId xmlns:a16="http://schemas.microsoft.com/office/drawing/2014/main" id="{DD12F928-6D6D-42C2-82D2-A0723965A3B2}"/>
                </a:ext>
              </a:extLst>
            </p:cNvPr>
            <p:cNvSpPr/>
            <p:nvPr/>
          </p:nvSpPr>
          <p:spPr>
            <a:xfrm>
              <a:off x="6288793" y="4348439"/>
              <a:ext cx="1584176"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sap.m.Table</a:t>
              </a:r>
            </a:p>
          </p:txBody>
        </p:sp>
        <p:sp>
          <p:nvSpPr>
            <p:cNvPr id="24" name="Rectangle: Rounded Corners 23">
              <a:extLst>
                <a:ext uri="{FF2B5EF4-FFF2-40B4-BE49-F238E27FC236}">
                  <a16:creationId xmlns:a16="http://schemas.microsoft.com/office/drawing/2014/main" id="{A820FB02-7BEA-4980-BA7A-90C15D3F530F}"/>
                </a:ext>
              </a:extLst>
            </p:cNvPr>
            <p:cNvSpPr/>
            <p:nvPr/>
          </p:nvSpPr>
          <p:spPr>
            <a:xfrm>
              <a:off x="7271005" y="5306836"/>
              <a:ext cx="1584176"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sap.m.Column</a:t>
              </a:r>
            </a:p>
          </p:txBody>
        </p:sp>
        <p:cxnSp>
          <p:nvCxnSpPr>
            <p:cNvPr id="25" name="Connector: Elbow 24">
              <a:extLst>
                <a:ext uri="{FF2B5EF4-FFF2-40B4-BE49-F238E27FC236}">
                  <a16:creationId xmlns:a16="http://schemas.microsoft.com/office/drawing/2014/main" id="{A293C958-5651-4AF3-80CD-851B661795D3}"/>
                </a:ext>
              </a:extLst>
            </p:cNvPr>
            <p:cNvCxnSpPr>
              <a:stCxn id="23" idx="3"/>
              <a:endCxn id="24" idx="1"/>
            </p:cNvCxnSpPr>
            <p:nvPr/>
          </p:nvCxnSpPr>
          <p:spPr>
            <a:xfrm flipH="1">
              <a:off x="7271005" y="4600467"/>
              <a:ext cx="601964" cy="958397"/>
            </a:xfrm>
            <a:prstGeom prst="bentConnector5">
              <a:avLst>
                <a:gd name="adj1" fmla="val -37976"/>
                <a:gd name="adj2" fmla="val 50000"/>
                <a:gd name="adj3" fmla="val 137976"/>
              </a:avLst>
            </a:prstGeom>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4F7980AD-6DF6-4968-A14F-BF7E4FBA8E75}"/>
                </a:ext>
              </a:extLst>
            </p:cNvPr>
            <p:cNvCxnSpPr>
              <a:stCxn id="23" idx="0"/>
              <a:endCxn id="13" idx="2"/>
            </p:cNvCxnSpPr>
            <p:nvPr/>
          </p:nvCxnSpPr>
          <p:spPr>
            <a:xfrm rot="16200000" flipV="1">
              <a:off x="5036579" y="2304137"/>
              <a:ext cx="560212" cy="352839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7" name="TextBox 26">
            <a:extLst>
              <a:ext uri="{FF2B5EF4-FFF2-40B4-BE49-F238E27FC236}">
                <a16:creationId xmlns:a16="http://schemas.microsoft.com/office/drawing/2014/main" id="{FD3CFB36-F777-4B4E-97B3-AC9CD6B920C2}"/>
              </a:ext>
            </a:extLst>
          </p:cNvPr>
          <p:cNvSpPr txBox="1"/>
          <p:nvPr/>
        </p:nvSpPr>
        <p:spPr>
          <a:xfrm>
            <a:off x="5671515" y="1156671"/>
            <a:ext cx="5564187" cy="2308324"/>
          </a:xfrm>
          <a:prstGeom prst="rect">
            <a:avLst/>
          </a:prstGeom>
          <a:noFill/>
        </p:spPr>
        <p:txBody>
          <a:bodyPr wrap="square" rtlCol="0">
            <a:spAutoFit/>
          </a:bodyPr>
          <a:lstStyle/>
          <a:p>
            <a:r>
              <a:rPr lang="en-US" b="1" dirty="0"/>
              <a:t>Syntax to create object</a:t>
            </a:r>
          </a:p>
          <a:p>
            <a:r>
              <a:rPr lang="en-US" dirty="0"/>
              <a:t>var  oName = </a:t>
            </a:r>
            <a:r>
              <a:rPr lang="en-US" b="1" dirty="0"/>
              <a:t>new </a:t>
            </a:r>
            <a:r>
              <a:rPr lang="en-US" dirty="0"/>
              <a:t>libraryName.ControlName({</a:t>
            </a:r>
          </a:p>
          <a:p>
            <a:r>
              <a:rPr lang="en-US" dirty="0"/>
              <a:t>	prop: Val,…</a:t>
            </a:r>
          </a:p>
          <a:p>
            <a:r>
              <a:rPr lang="en-US" dirty="0"/>
              <a:t>});</a:t>
            </a:r>
          </a:p>
          <a:p>
            <a:endParaRPr lang="en-US" dirty="0"/>
          </a:p>
          <a:p>
            <a:pPr algn="just"/>
            <a:r>
              <a:rPr lang="en-US" b="1" dirty="0"/>
              <a:t>Note</a:t>
            </a:r>
            <a:r>
              <a:rPr lang="en-US" dirty="0"/>
              <a:t>:- Whenever we see a control, and if we are unable to find a property, association, event or function in that class, </a:t>
            </a:r>
            <a:r>
              <a:rPr lang="en-US" b="1" u="sng" dirty="0"/>
              <a:t>check its parent class</a:t>
            </a:r>
            <a:r>
              <a:rPr lang="en-US" dirty="0"/>
              <a:t>. </a:t>
            </a:r>
          </a:p>
        </p:txBody>
      </p:sp>
      <p:sp>
        <p:nvSpPr>
          <p:cNvPr id="28" name="Left Brace 27">
            <a:extLst>
              <a:ext uri="{FF2B5EF4-FFF2-40B4-BE49-F238E27FC236}">
                <a16:creationId xmlns:a16="http://schemas.microsoft.com/office/drawing/2014/main" id="{DB9805A3-AECC-4AD5-8E3D-23FCE4FD706D}"/>
              </a:ext>
            </a:extLst>
          </p:cNvPr>
          <p:cNvSpPr/>
          <p:nvPr/>
        </p:nvSpPr>
        <p:spPr>
          <a:xfrm rot="16200000">
            <a:off x="5695331" y="82694"/>
            <a:ext cx="560213" cy="11292009"/>
          </a:xfrm>
          <a:prstGeom prst="leftBrace">
            <a:avLst>
              <a:gd name="adj1" fmla="val 8333"/>
              <a:gd name="adj2" fmla="val 496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TextBox 28">
            <a:extLst>
              <a:ext uri="{FF2B5EF4-FFF2-40B4-BE49-F238E27FC236}">
                <a16:creationId xmlns:a16="http://schemas.microsoft.com/office/drawing/2014/main" id="{0060AEC3-5E01-497C-A9F1-EEAE1DC372D1}"/>
              </a:ext>
            </a:extLst>
          </p:cNvPr>
          <p:cNvSpPr txBox="1"/>
          <p:nvPr/>
        </p:nvSpPr>
        <p:spPr>
          <a:xfrm>
            <a:off x="3841098" y="6065736"/>
            <a:ext cx="4509803" cy="369332"/>
          </a:xfrm>
          <a:prstGeom prst="rect">
            <a:avLst/>
          </a:prstGeom>
          <a:noFill/>
        </p:spPr>
        <p:txBody>
          <a:bodyPr wrap="square" rtlCol="0">
            <a:spAutoFit/>
          </a:bodyPr>
          <a:lstStyle/>
          <a:p>
            <a:r>
              <a:rPr lang="en-US" dirty="0"/>
              <a:t>Some of the Frequently used controls in SAP</a:t>
            </a:r>
          </a:p>
        </p:txBody>
      </p:sp>
      <p:sp>
        <p:nvSpPr>
          <p:cNvPr id="30" name="Rectangle: Rounded Corners 29">
            <a:extLst>
              <a:ext uri="{FF2B5EF4-FFF2-40B4-BE49-F238E27FC236}">
                <a16:creationId xmlns:a16="http://schemas.microsoft.com/office/drawing/2014/main" id="{F35BE466-B40A-454E-AD92-8013CA7C21F9}"/>
              </a:ext>
            </a:extLst>
          </p:cNvPr>
          <p:cNvSpPr/>
          <p:nvPr/>
        </p:nvSpPr>
        <p:spPr>
          <a:xfrm>
            <a:off x="8116639" y="4199816"/>
            <a:ext cx="3073272"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sap.ui.layout.form</a:t>
            </a:r>
          </a:p>
        </p:txBody>
      </p:sp>
      <p:cxnSp>
        <p:nvCxnSpPr>
          <p:cNvPr id="31" name="Connector: Elbow 30">
            <a:extLst>
              <a:ext uri="{FF2B5EF4-FFF2-40B4-BE49-F238E27FC236}">
                <a16:creationId xmlns:a16="http://schemas.microsoft.com/office/drawing/2014/main" id="{942729C0-572F-4B06-B479-B467B3707111}"/>
              </a:ext>
            </a:extLst>
          </p:cNvPr>
          <p:cNvCxnSpPr>
            <a:cxnSpLocks/>
          </p:cNvCxnSpPr>
          <p:nvPr/>
        </p:nvCxnSpPr>
        <p:spPr>
          <a:xfrm>
            <a:off x="6679308" y="3943349"/>
            <a:ext cx="2973967" cy="24694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Rectangle: Rounded Corners 31">
            <a:extLst>
              <a:ext uri="{FF2B5EF4-FFF2-40B4-BE49-F238E27FC236}">
                <a16:creationId xmlns:a16="http://schemas.microsoft.com/office/drawing/2014/main" id="{C90147E2-2794-4E2C-85F7-9D10555B5F72}"/>
              </a:ext>
            </a:extLst>
          </p:cNvPr>
          <p:cNvSpPr/>
          <p:nvPr/>
        </p:nvSpPr>
        <p:spPr>
          <a:xfrm>
            <a:off x="9330967" y="5158212"/>
            <a:ext cx="1584176"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SimpleForm</a:t>
            </a:r>
          </a:p>
        </p:txBody>
      </p:sp>
      <p:cxnSp>
        <p:nvCxnSpPr>
          <p:cNvPr id="33" name="Connector: Elbow 32">
            <a:extLst>
              <a:ext uri="{FF2B5EF4-FFF2-40B4-BE49-F238E27FC236}">
                <a16:creationId xmlns:a16="http://schemas.microsoft.com/office/drawing/2014/main" id="{BD741075-AF9C-4964-B786-DABDE9053B47}"/>
              </a:ext>
            </a:extLst>
          </p:cNvPr>
          <p:cNvCxnSpPr>
            <a:stCxn id="30" idx="2"/>
            <a:endCxn id="32" idx="0"/>
          </p:cNvCxnSpPr>
          <p:nvPr/>
        </p:nvCxnSpPr>
        <p:spPr>
          <a:xfrm rot="16200000" flipH="1">
            <a:off x="9660995" y="4696152"/>
            <a:ext cx="454340" cy="469780"/>
          </a:xfrm>
          <a:prstGeom prst="bentConnector3">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7022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8256071"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Concept of Base Controller in UI5</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421233" cy="2031325"/>
          </a:xfrm>
          <a:prstGeom prst="rect">
            <a:avLst/>
          </a:prstGeom>
          <a:noFill/>
        </p:spPr>
        <p:txBody>
          <a:bodyPr wrap="square" rtlCol="0">
            <a:spAutoFit/>
          </a:bodyPr>
          <a:lstStyle/>
          <a:p>
            <a:pPr algn="just"/>
            <a:r>
              <a:rPr lang="en-US" b="1" dirty="0"/>
              <a:t>Base Controller</a:t>
            </a:r>
            <a:r>
              <a:rPr lang="en-US" dirty="0"/>
              <a:t>:- </a:t>
            </a:r>
            <a:r>
              <a:rPr lang="en-US" b="0" i="0" dirty="0">
                <a:effectLst/>
              </a:rPr>
              <a:t>A base controller is a controller with basic functionalities from which the other controllers in your SAPUI5 application inherit.</a:t>
            </a:r>
          </a:p>
          <a:p>
            <a:pPr marL="285750" indent="-285750" algn="just">
              <a:buFontTx/>
              <a:buChar char="-"/>
            </a:pPr>
            <a:r>
              <a:rPr lang="en-US" b="0" i="0" dirty="0">
                <a:effectLst/>
              </a:rPr>
              <a:t>The base controller holds basic functionalities that are used across multiple controllers.</a:t>
            </a:r>
          </a:p>
          <a:p>
            <a:pPr marL="285750" indent="-285750" algn="just">
              <a:buFontTx/>
              <a:buChar char="-"/>
            </a:pPr>
            <a:r>
              <a:rPr lang="en-US" b="0" i="0" dirty="0">
                <a:effectLst/>
              </a:rPr>
              <a:t>The base controller itself is just another JavaScript file and it does not have the </a:t>
            </a:r>
            <a:r>
              <a:rPr lang="en-US" b="1" i="0" dirty="0">
                <a:effectLst/>
              </a:rPr>
              <a:t>.controller </a:t>
            </a:r>
            <a:r>
              <a:rPr lang="en-US" i="0" dirty="0">
                <a:effectLst/>
              </a:rPr>
              <a:t> prefix. Just </a:t>
            </a:r>
            <a:r>
              <a:rPr lang="en-US" b="1" i="0" dirty="0">
                <a:effectLst/>
              </a:rPr>
              <a:t>BaseController.js </a:t>
            </a:r>
            <a:r>
              <a:rPr lang="en-US" i="0" dirty="0">
                <a:effectLst/>
              </a:rPr>
              <a:t> and not </a:t>
            </a:r>
            <a:r>
              <a:rPr lang="en-US" b="1" i="0" dirty="0">
                <a:effectLst/>
              </a:rPr>
              <a:t>BaseController.controller.js.</a:t>
            </a:r>
            <a:endParaRPr lang="en-US" b="0" i="0" dirty="0">
              <a:effectLst/>
            </a:endParaRPr>
          </a:p>
          <a:p>
            <a:pPr marL="285750" indent="-285750" algn="just">
              <a:buFontTx/>
              <a:buChar char="-"/>
            </a:pPr>
            <a:r>
              <a:rPr lang="en-US" b="0" i="0" dirty="0">
                <a:effectLst/>
              </a:rPr>
              <a:t>The base controller goes in the controller folder in your SAPUI5 application folder structure:</a:t>
            </a:r>
            <a:endParaRPr lang="en-US" dirty="0"/>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pSp>
        <p:nvGrpSpPr>
          <p:cNvPr id="9" name="Group 8">
            <a:extLst>
              <a:ext uri="{FF2B5EF4-FFF2-40B4-BE49-F238E27FC236}">
                <a16:creationId xmlns:a16="http://schemas.microsoft.com/office/drawing/2014/main" id="{D85210D6-D707-42AA-8163-E9A5239352B7}"/>
              </a:ext>
            </a:extLst>
          </p:cNvPr>
          <p:cNvGrpSpPr/>
          <p:nvPr/>
        </p:nvGrpSpPr>
        <p:grpSpPr>
          <a:xfrm>
            <a:off x="5352670" y="2774678"/>
            <a:ext cx="6330327" cy="3304232"/>
            <a:chOff x="832901" y="1311538"/>
            <a:chExt cx="10414108" cy="4565734"/>
          </a:xfrm>
        </p:grpSpPr>
        <p:sp>
          <p:nvSpPr>
            <p:cNvPr id="10" name="Rectangle 9">
              <a:extLst>
                <a:ext uri="{FF2B5EF4-FFF2-40B4-BE49-F238E27FC236}">
                  <a16:creationId xmlns:a16="http://schemas.microsoft.com/office/drawing/2014/main" id="{9DEF3CAD-F7D4-4883-9B1B-292A378E8439}"/>
                </a:ext>
              </a:extLst>
            </p:cNvPr>
            <p:cNvSpPr/>
            <p:nvPr/>
          </p:nvSpPr>
          <p:spPr>
            <a:xfrm>
              <a:off x="1269876" y="5085184"/>
              <a:ext cx="1984245"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1</a:t>
              </a:r>
            </a:p>
          </p:txBody>
        </p:sp>
        <p:sp>
          <p:nvSpPr>
            <p:cNvPr id="11" name="Rectangle 10">
              <a:extLst>
                <a:ext uri="{FF2B5EF4-FFF2-40B4-BE49-F238E27FC236}">
                  <a16:creationId xmlns:a16="http://schemas.microsoft.com/office/drawing/2014/main" id="{F7286013-8D3C-45ED-97D4-2F213550E79A}"/>
                </a:ext>
              </a:extLst>
            </p:cNvPr>
            <p:cNvSpPr/>
            <p:nvPr/>
          </p:nvSpPr>
          <p:spPr>
            <a:xfrm>
              <a:off x="1269876" y="4140696"/>
              <a:ext cx="1984245" cy="79208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 1</a:t>
              </a:r>
            </a:p>
          </p:txBody>
        </p:sp>
        <p:sp>
          <p:nvSpPr>
            <p:cNvPr id="12" name="Rectangle 11">
              <a:extLst>
                <a:ext uri="{FF2B5EF4-FFF2-40B4-BE49-F238E27FC236}">
                  <a16:creationId xmlns:a16="http://schemas.microsoft.com/office/drawing/2014/main" id="{7A2B6E2A-2DF7-435E-8435-44E654A6588A}"/>
                </a:ext>
              </a:extLst>
            </p:cNvPr>
            <p:cNvSpPr/>
            <p:nvPr/>
          </p:nvSpPr>
          <p:spPr>
            <a:xfrm>
              <a:off x="3934173" y="5085184"/>
              <a:ext cx="1984245"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2</a:t>
              </a:r>
            </a:p>
          </p:txBody>
        </p:sp>
        <p:sp>
          <p:nvSpPr>
            <p:cNvPr id="13" name="Rectangle 12">
              <a:extLst>
                <a:ext uri="{FF2B5EF4-FFF2-40B4-BE49-F238E27FC236}">
                  <a16:creationId xmlns:a16="http://schemas.microsoft.com/office/drawing/2014/main" id="{CBBEA617-DA95-4444-B248-5337DE7C9C09}"/>
                </a:ext>
              </a:extLst>
            </p:cNvPr>
            <p:cNvSpPr/>
            <p:nvPr/>
          </p:nvSpPr>
          <p:spPr>
            <a:xfrm>
              <a:off x="3934173" y="4140696"/>
              <a:ext cx="1984245" cy="79208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 2</a:t>
              </a:r>
            </a:p>
          </p:txBody>
        </p:sp>
        <p:sp>
          <p:nvSpPr>
            <p:cNvPr id="14" name="Rectangle 13">
              <a:extLst>
                <a:ext uri="{FF2B5EF4-FFF2-40B4-BE49-F238E27FC236}">
                  <a16:creationId xmlns:a16="http://schemas.microsoft.com/office/drawing/2014/main" id="{D9EE5B20-6566-4D86-9D17-C94FF624062C}"/>
                </a:ext>
              </a:extLst>
            </p:cNvPr>
            <p:cNvSpPr/>
            <p:nvPr/>
          </p:nvSpPr>
          <p:spPr>
            <a:xfrm>
              <a:off x="6563016" y="5085184"/>
              <a:ext cx="1984245"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3</a:t>
              </a:r>
            </a:p>
          </p:txBody>
        </p:sp>
        <p:sp>
          <p:nvSpPr>
            <p:cNvPr id="15" name="Rectangle 14">
              <a:extLst>
                <a:ext uri="{FF2B5EF4-FFF2-40B4-BE49-F238E27FC236}">
                  <a16:creationId xmlns:a16="http://schemas.microsoft.com/office/drawing/2014/main" id="{64FE3109-2C0C-48E6-9177-D716A7C681A7}"/>
                </a:ext>
              </a:extLst>
            </p:cNvPr>
            <p:cNvSpPr/>
            <p:nvPr/>
          </p:nvSpPr>
          <p:spPr>
            <a:xfrm>
              <a:off x="6563017" y="4140696"/>
              <a:ext cx="1984245" cy="79208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 3</a:t>
              </a:r>
            </a:p>
          </p:txBody>
        </p:sp>
        <p:sp>
          <p:nvSpPr>
            <p:cNvPr id="16" name="Rectangle 15">
              <a:extLst>
                <a:ext uri="{FF2B5EF4-FFF2-40B4-BE49-F238E27FC236}">
                  <a16:creationId xmlns:a16="http://schemas.microsoft.com/office/drawing/2014/main" id="{861B757D-8269-42C9-A156-512B1EF8E434}"/>
                </a:ext>
              </a:extLst>
            </p:cNvPr>
            <p:cNvSpPr/>
            <p:nvPr/>
          </p:nvSpPr>
          <p:spPr>
            <a:xfrm>
              <a:off x="9262764" y="5085184"/>
              <a:ext cx="1984245"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4</a:t>
              </a:r>
            </a:p>
          </p:txBody>
        </p:sp>
        <p:sp>
          <p:nvSpPr>
            <p:cNvPr id="17" name="Rectangle 16">
              <a:extLst>
                <a:ext uri="{FF2B5EF4-FFF2-40B4-BE49-F238E27FC236}">
                  <a16:creationId xmlns:a16="http://schemas.microsoft.com/office/drawing/2014/main" id="{A195B69A-85E3-4166-A0F8-037EB78DF96A}"/>
                </a:ext>
              </a:extLst>
            </p:cNvPr>
            <p:cNvSpPr/>
            <p:nvPr/>
          </p:nvSpPr>
          <p:spPr>
            <a:xfrm>
              <a:off x="9262764" y="4140696"/>
              <a:ext cx="1984245" cy="79208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Controller 4</a:t>
              </a:r>
            </a:p>
          </p:txBody>
        </p:sp>
        <p:sp>
          <p:nvSpPr>
            <p:cNvPr id="18" name="TextBox 17">
              <a:extLst>
                <a:ext uri="{FF2B5EF4-FFF2-40B4-BE49-F238E27FC236}">
                  <a16:creationId xmlns:a16="http://schemas.microsoft.com/office/drawing/2014/main" id="{7B760488-485A-4585-A14D-30EC470FFC72}"/>
                </a:ext>
              </a:extLst>
            </p:cNvPr>
            <p:cNvSpPr txBox="1"/>
            <p:nvPr/>
          </p:nvSpPr>
          <p:spPr>
            <a:xfrm>
              <a:off x="3639574" y="2520478"/>
              <a:ext cx="504056" cy="461665"/>
            </a:xfrm>
            <a:prstGeom prst="rect">
              <a:avLst/>
            </a:prstGeom>
            <a:noFill/>
          </p:spPr>
          <p:txBody>
            <a:bodyPr wrap="square" rtlCol="0">
              <a:spAutoFit/>
            </a:bodyPr>
            <a:lstStyle/>
            <a:p>
              <a:r>
                <a:rPr lang="en-US" dirty="0"/>
                <a:t>x</a:t>
              </a:r>
            </a:p>
          </p:txBody>
        </p:sp>
        <p:sp>
          <p:nvSpPr>
            <p:cNvPr id="19" name="TextBox 18">
              <a:extLst>
                <a:ext uri="{FF2B5EF4-FFF2-40B4-BE49-F238E27FC236}">
                  <a16:creationId xmlns:a16="http://schemas.microsoft.com/office/drawing/2014/main" id="{8EB3E978-98F7-409D-8494-EA2BE8E9EFA4}"/>
                </a:ext>
              </a:extLst>
            </p:cNvPr>
            <p:cNvSpPr txBox="1"/>
            <p:nvPr/>
          </p:nvSpPr>
          <p:spPr>
            <a:xfrm>
              <a:off x="3534196" y="4192328"/>
              <a:ext cx="504057" cy="461664"/>
            </a:xfrm>
            <a:prstGeom prst="rect">
              <a:avLst/>
            </a:prstGeom>
            <a:noFill/>
          </p:spPr>
          <p:txBody>
            <a:bodyPr wrap="square" rtlCol="0">
              <a:spAutoFit/>
            </a:bodyPr>
            <a:lstStyle/>
            <a:p>
              <a:r>
                <a:rPr lang="en-US" dirty="0">
                  <a:solidFill>
                    <a:srgbClr val="FF0000"/>
                  </a:solidFill>
                </a:rPr>
                <a:t>x</a:t>
              </a:r>
            </a:p>
          </p:txBody>
        </p:sp>
        <p:sp>
          <p:nvSpPr>
            <p:cNvPr id="21" name="TextBox 20">
              <a:extLst>
                <a:ext uri="{FF2B5EF4-FFF2-40B4-BE49-F238E27FC236}">
                  <a16:creationId xmlns:a16="http://schemas.microsoft.com/office/drawing/2014/main" id="{7E4C13CF-5FAB-4CCA-9525-73BC11F24EAD}"/>
                </a:ext>
              </a:extLst>
            </p:cNvPr>
            <p:cNvSpPr txBox="1"/>
            <p:nvPr/>
          </p:nvSpPr>
          <p:spPr>
            <a:xfrm>
              <a:off x="6136721" y="4149186"/>
              <a:ext cx="446156" cy="461664"/>
            </a:xfrm>
            <a:prstGeom prst="rect">
              <a:avLst/>
            </a:prstGeom>
            <a:noFill/>
          </p:spPr>
          <p:txBody>
            <a:bodyPr wrap="square" rtlCol="0">
              <a:spAutoFit/>
            </a:bodyPr>
            <a:lstStyle/>
            <a:p>
              <a:r>
                <a:rPr lang="en-US" dirty="0">
                  <a:solidFill>
                    <a:srgbClr val="FF0000"/>
                  </a:solidFill>
                </a:rPr>
                <a:t>x</a:t>
              </a:r>
            </a:p>
          </p:txBody>
        </p:sp>
        <p:sp>
          <p:nvSpPr>
            <p:cNvPr id="23" name="TextBox 22">
              <a:extLst>
                <a:ext uri="{FF2B5EF4-FFF2-40B4-BE49-F238E27FC236}">
                  <a16:creationId xmlns:a16="http://schemas.microsoft.com/office/drawing/2014/main" id="{DFEA29DC-4CF1-4C78-B47D-64A786E46C4F}"/>
                </a:ext>
              </a:extLst>
            </p:cNvPr>
            <p:cNvSpPr txBox="1"/>
            <p:nvPr/>
          </p:nvSpPr>
          <p:spPr>
            <a:xfrm>
              <a:off x="8830716" y="4163566"/>
              <a:ext cx="504057" cy="461664"/>
            </a:xfrm>
            <a:prstGeom prst="rect">
              <a:avLst/>
            </a:prstGeom>
            <a:noFill/>
          </p:spPr>
          <p:txBody>
            <a:bodyPr wrap="square" rtlCol="0">
              <a:spAutoFit/>
            </a:bodyPr>
            <a:lstStyle/>
            <a:p>
              <a:r>
                <a:rPr lang="en-US" dirty="0">
                  <a:solidFill>
                    <a:srgbClr val="FF0000"/>
                  </a:solidFill>
                </a:rPr>
                <a:t>x</a:t>
              </a:r>
            </a:p>
          </p:txBody>
        </p:sp>
        <p:sp>
          <p:nvSpPr>
            <p:cNvPr id="24" name="Rectangle 23">
              <a:extLst>
                <a:ext uri="{FF2B5EF4-FFF2-40B4-BE49-F238E27FC236}">
                  <a16:creationId xmlns:a16="http://schemas.microsoft.com/office/drawing/2014/main" id="{456EB834-88AD-4568-9D4A-44B655C3EDAB}"/>
                </a:ext>
              </a:extLst>
            </p:cNvPr>
            <p:cNvSpPr/>
            <p:nvPr/>
          </p:nvSpPr>
          <p:spPr>
            <a:xfrm>
              <a:off x="4100763" y="2420888"/>
              <a:ext cx="3968824" cy="792088"/>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BaseController</a:t>
              </a:r>
            </a:p>
          </p:txBody>
        </p:sp>
        <p:cxnSp>
          <p:nvCxnSpPr>
            <p:cNvPr id="25" name="Connector: Elbow 24">
              <a:extLst>
                <a:ext uri="{FF2B5EF4-FFF2-40B4-BE49-F238E27FC236}">
                  <a16:creationId xmlns:a16="http://schemas.microsoft.com/office/drawing/2014/main" id="{A9C80AA1-0EEF-4C4C-AAE1-B21F38A3AE26}"/>
                </a:ext>
              </a:extLst>
            </p:cNvPr>
            <p:cNvCxnSpPr>
              <a:cxnSpLocks/>
              <a:stCxn id="11" idx="0"/>
              <a:endCxn id="24" idx="2"/>
            </p:cNvCxnSpPr>
            <p:nvPr/>
          </p:nvCxnSpPr>
          <p:spPr>
            <a:xfrm rot="5400000" flipH="1" flipV="1">
              <a:off x="3709728" y="1765248"/>
              <a:ext cx="927720" cy="38231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DDE843B6-248A-4A0C-9FC8-BAC79AD712EF}"/>
                </a:ext>
              </a:extLst>
            </p:cNvPr>
            <p:cNvCxnSpPr>
              <a:cxnSpLocks/>
              <a:stCxn id="13" idx="0"/>
              <a:endCxn id="24" idx="2"/>
            </p:cNvCxnSpPr>
            <p:nvPr/>
          </p:nvCxnSpPr>
          <p:spPr>
            <a:xfrm rot="5400000" flipH="1" flipV="1">
              <a:off x="5041875" y="3097397"/>
              <a:ext cx="927720" cy="11588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423BA757-D1D4-487B-AD66-FE7BC7EEF2C7}"/>
                </a:ext>
              </a:extLst>
            </p:cNvPr>
            <p:cNvCxnSpPr>
              <a:cxnSpLocks/>
              <a:stCxn id="15" idx="0"/>
              <a:endCxn id="24" idx="2"/>
            </p:cNvCxnSpPr>
            <p:nvPr/>
          </p:nvCxnSpPr>
          <p:spPr>
            <a:xfrm rot="16200000" flipV="1">
              <a:off x="6356299" y="2941853"/>
              <a:ext cx="927720" cy="14699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154F040D-79B5-4ACE-AD0A-A4492E5D7418}"/>
                </a:ext>
              </a:extLst>
            </p:cNvPr>
            <p:cNvCxnSpPr>
              <a:cxnSpLocks/>
              <a:stCxn id="17" idx="0"/>
              <a:endCxn id="24" idx="2"/>
            </p:cNvCxnSpPr>
            <p:nvPr/>
          </p:nvCxnSpPr>
          <p:spPr>
            <a:xfrm rot="16200000" flipV="1">
              <a:off x="7706172" y="1591981"/>
              <a:ext cx="927720" cy="416971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7BB33B0-C415-462C-B7D4-1D8933590321}"/>
                </a:ext>
              </a:extLst>
            </p:cNvPr>
            <p:cNvSpPr txBox="1"/>
            <p:nvPr/>
          </p:nvSpPr>
          <p:spPr>
            <a:xfrm>
              <a:off x="832901" y="4222490"/>
              <a:ext cx="464694" cy="461664"/>
            </a:xfrm>
            <a:prstGeom prst="rect">
              <a:avLst/>
            </a:prstGeom>
            <a:noFill/>
          </p:spPr>
          <p:txBody>
            <a:bodyPr wrap="square" rtlCol="0">
              <a:spAutoFit/>
            </a:bodyPr>
            <a:lstStyle/>
            <a:p>
              <a:r>
                <a:rPr lang="en-US" dirty="0">
                  <a:solidFill>
                    <a:srgbClr val="FF0000"/>
                  </a:solidFill>
                </a:rPr>
                <a:t>x</a:t>
              </a:r>
            </a:p>
          </p:txBody>
        </p:sp>
        <p:sp>
          <p:nvSpPr>
            <p:cNvPr id="30" name="Rectangle 29">
              <a:extLst>
                <a:ext uri="{FF2B5EF4-FFF2-40B4-BE49-F238E27FC236}">
                  <a16:creationId xmlns:a16="http://schemas.microsoft.com/office/drawing/2014/main" id="{A90F85F6-8E08-43A8-BED2-EFB218EB6D79}"/>
                </a:ext>
              </a:extLst>
            </p:cNvPr>
            <p:cNvSpPr/>
            <p:nvPr/>
          </p:nvSpPr>
          <p:spPr>
            <a:xfrm>
              <a:off x="3778633" y="1311538"/>
              <a:ext cx="4613086" cy="51244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sap/ui/core/mvc/Controller</a:t>
              </a:r>
            </a:p>
          </p:txBody>
        </p:sp>
        <p:cxnSp>
          <p:nvCxnSpPr>
            <p:cNvPr id="31" name="Straight Arrow Connector 30">
              <a:extLst>
                <a:ext uri="{FF2B5EF4-FFF2-40B4-BE49-F238E27FC236}">
                  <a16:creationId xmlns:a16="http://schemas.microsoft.com/office/drawing/2014/main" id="{641A7228-0AF3-4BC6-97FF-AA016F9F116C}"/>
                </a:ext>
              </a:extLst>
            </p:cNvPr>
            <p:cNvCxnSpPr>
              <a:cxnSpLocks/>
              <a:stCxn id="24" idx="0"/>
              <a:endCxn id="30" idx="2"/>
            </p:cNvCxnSpPr>
            <p:nvPr/>
          </p:nvCxnSpPr>
          <p:spPr>
            <a:xfrm flipV="1">
              <a:off x="6085176" y="1823978"/>
              <a:ext cx="0" cy="596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0DBEB1E-9369-4515-A949-715F6754D805}"/>
                </a:ext>
              </a:extLst>
            </p:cNvPr>
            <p:cNvSpPr txBox="1"/>
            <p:nvPr/>
          </p:nvSpPr>
          <p:spPr>
            <a:xfrm>
              <a:off x="8254652" y="2520478"/>
              <a:ext cx="2232248" cy="461665"/>
            </a:xfrm>
            <a:prstGeom prst="rect">
              <a:avLst/>
            </a:prstGeom>
            <a:noFill/>
          </p:spPr>
          <p:txBody>
            <a:bodyPr wrap="square" rtlCol="0">
              <a:spAutoFit/>
            </a:bodyPr>
            <a:lstStyle/>
            <a:p>
              <a:r>
                <a:rPr lang="en-US" dirty="0"/>
                <a:t>Template</a:t>
              </a:r>
            </a:p>
          </p:txBody>
        </p:sp>
      </p:grpSp>
      <p:pic>
        <p:nvPicPr>
          <p:cNvPr id="6" name="Picture 5">
            <a:extLst>
              <a:ext uri="{FF2B5EF4-FFF2-40B4-BE49-F238E27FC236}">
                <a16:creationId xmlns:a16="http://schemas.microsoft.com/office/drawing/2014/main" id="{7B9DF2B3-8546-4D2F-958A-D3E7506C5954}"/>
              </a:ext>
            </a:extLst>
          </p:cNvPr>
          <p:cNvPicPr>
            <a:picLocks noChangeAspect="1"/>
          </p:cNvPicPr>
          <p:nvPr/>
        </p:nvPicPr>
        <p:blipFill>
          <a:blip r:embed="rId3"/>
          <a:stretch>
            <a:fillRect/>
          </a:stretch>
        </p:blipFill>
        <p:spPr>
          <a:xfrm>
            <a:off x="706470" y="2962520"/>
            <a:ext cx="3717748" cy="3276472"/>
          </a:xfrm>
          <a:prstGeom prst="rect">
            <a:avLst/>
          </a:prstGeom>
        </p:spPr>
      </p:pic>
    </p:spTree>
    <p:extLst>
      <p:ext uri="{BB962C8B-B14F-4D97-AF65-F5344CB8AC3E}">
        <p14:creationId xmlns:p14="http://schemas.microsoft.com/office/powerpoint/2010/main" val="2449735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139321"/>
          </a:xfrm>
          <a:prstGeom prst="rect">
            <a:avLst/>
          </a:prstGeom>
          <a:noFill/>
        </p:spPr>
        <p:txBody>
          <a:bodyPr wrap="square" rtlCol="0">
            <a:spAutoFit/>
          </a:bodyPr>
          <a:lstStyle/>
          <a:p>
            <a:r>
              <a:rPr lang="en-US" dirty="0"/>
              <a:t>In this exercise we will create a new BaseController. </a:t>
            </a:r>
          </a:p>
          <a:p>
            <a:r>
              <a:rPr lang="en-US" dirty="0"/>
              <a:t>Along with that we will see how to load data to a model from a file.</a:t>
            </a:r>
          </a:p>
          <a:p>
            <a:endParaRPr lang="en-US" dirty="0"/>
          </a:p>
          <a:p>
            <a:r>
              <a:rPr lang="en-US" dirty="0"/>
              <a:t>Exercise code/resources: -</a:t>
            </a:r>
          </a:p>
          <a:p>
            <a:pPr marL="285750" indent="-285750">
              <a:buFontTx/>
              <a:buChar char="-"/>
            </a:pPr>
            <a:r>
              <a:rPr lang="en-US" dirty="0">
                <a:hlinkClick r:id="rId3"/>
              </a:rPr>
              <a:t>MyView.view.xml</a:t>
            </a:r>
            <a:endParaRPr lang="en-US" dirty="0"/>
          </a:p>
          <a:p>
            <a:pPr marL="285750" indent="-285750">
              <a:buFontTx/>
              <a:buChar char="-"/>
            </a:pPr>
            <a:r>
              <a:rPr lang="en-US" dirty="0">
                <a:hlinkClick r:id="rId4"/>
              </a:rPr>
              <a:t>MyView.controller.js</a:t>
            </a:r>
            <a:endParaRPr lang="en-US" dirty="0"/>
          </a:p>
          <a:p>
            <a:pPr marL="285750" indent="-285750">
              <a:buFontTx/>
              <a:buChar char="-"/>
            </a:pPr>
            <a:r>
              <a:rPr lang="en-US" dirty="0">
                <a:hlinkClick r:id="rId5"/>
              </a:rPr>
              <a:t>BaseController.js</a:t>
            </a:r>
            <a:endParaRPr lang="en-US" dirty="0"/>
          </a:p>
          <a:p>
            <a:pPr marL="285750" indent="-285750">
              <a:buFontTx/>
              <a:buChar char="-"/>
            </a:pPr>
            <a:r>
              <a:rPr lang="en-US" dirty="0">
                <a:hlinkClick r:id="rId6"/>
              </a:rPr>
              <a:t>mydata.json</a:t>
            </a:r>
            <a:endParaRPr lang="en-US" dirty="0"/>
          </a:p>
          <a:p>
            <a:pPr marL="285750" indent="-285750">
              <a:buFontTx/>
              <a:buChar char="-"/>
            </a:pPr>
            <a:r>
              <a:rPr lang="en-US" dirty="0">
                <a:hlinkClick r:id="rId7"/>
              </a:rPr>
              <a:t>mydata2.json</a:t>
            </a:r>
            <a:endParaRPr lang="en-US" dirty="0"/>
          </a:p>
          <a:p>
            <a:pPr marL="285750" indent="-285750">
              <a:buFontTx/>
              <a:buChar char="-"/>
            </a:pPr>
            <a:r>
              <a:rPr lang="en-US" dirty="0">
                <a:hlinkClick r:id="rId8"/>
              </a:rPr>
              <a:t>mydata.xml</a:t>
            </a:r>
            <a:endParaRPr lang="en-US" dirty="0"/>
          </a:p>
          <a:p>
            <a:pPr marL="285750" indent="-285750">
              <a:buFontTx/>
              <a:buChar char="-"/>
            </a:pPr>
            <a:r>
              <a:rPr lang="en-US" dirty="0">
                <a:hlinkClick r:id="rId9"/>
              </a:rPr>
              <a:t>model.js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2">
            <a:extLst>
              <a:ext uri="{FF2B5EF4-FFF2-40B4-BE49-F238E27FC236}">
                <a16:creationId xmlns:a16="http://schemas.microsoft.com/office/drawing/2014/main" id="{AEDAB372-3F4F-4EB3-AB5A-731B9103B79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776377" y="1986354"/>
            <a:ext cx="5962650" cy="3971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5139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Concept of Binding in SAP UI5</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3" y="779090"/>
            <a:ext cx="8345524" cy="4801314"/>
          </a:xfrm>
          <a:prstGeom prst="rect">
            <a:avLst/>
          </a:prstGeom>
          <a:noFill/>
        </p:spPr>
        <p:txBody>
          <a:bodyPr wrap="square" rtlCol="0">
            <a:spAutoFit/>
          </a:bodyPr>
          <a:lstStyle/>
          <a:p>
            <a:pPr marL="285750" indent="-285750">
              <a:buFontTx/>
              <a:buChar char="-"/>
            </a:pPr>
            <a:r>
              <a:rPr lang="en-US" b="0" i="0" dirty="0">
                <a:effectLst/>
                <a:latin typeface="SAPRegular"/>
              </a:rPr>
              <a:t>Data binding is the process that establishes a connection between the application UI and business logic.</a:t>
            </a:r>
          </a:p>
          <a:p>
            <a:pPr marL="285750" indent="-285750">
              <a:buFontTx/>
              <a:buChar char="-"/>
            </a:pPr>
            <a:r>
              <a:rPr lang="en-US" b="0" i="0" dirty="0">
                <a:effectLst/>
                <a:latin typeface="SAPRegular"/>
              </a:rPr>
              <a:t>It is a bridge between a binding target and a binding source.</a:t>
            </a:r>
            <a:endParaRPr lang="en-US" b="0" i="0" dirty="0">
              <a:effectLst/>
            </a:endParaRPr>
          </a:p>
          <a:p>
            <a:endParaRPr lang="en-US" b="0" i="0" dirty="0">
              <a:effectLst/>
            </a:endParaRPr>
          </a:p>
          <a:p>
            <a:r>
              <a:rPr lang="en-US" b="0" i="0" dirty="0">
                <a:effectLst/>
              </a:rPr>
              <a:t>Sap ui5 provides three binding options</a:t>
            </a:r>
          </a:p>
          <a:p>
            <a:pPr marL="285750" indent="-285750" algn="l">
              <a:buFont typeface="Arial" panose="020B0604020202020204" pitchFamily="34" charset="0"/>
              <a:buChar char="•"/>
            </a:pPr>
            <a:r>
              <a:rPr lang="en-US" dirty="0"/>
              <a:t>Property Binding</a:t>
            </a:r>
          </a:p>
          <a:p>
            <a:pPr marL="285750" indent="-285750">
              <a:buFont typeface="Arial" panose="020B0604020202020204" pitchFamily="34" charset="0"/>
              <a:buChar char="•"/>
            </a:pPr>
            <a:r>
              <a:rPr lang="en-US" b="0" i="0" dirty="0">
                <a:effectLst/>
              </a:rPr>
              <a:t>Expression Binding</a:t>
            </a:r>
            <a:endParaRPr lang="en-US" dirty="0"/>
          </a:p>
          <a:p>
            <a:pPr marL="285750" indent="-285750" algn="l">
              <a:buFont typeface="Arial" panose="020B0604020202020204" pitchFamily="34" charset="0"/>
              <a:buChar char="•"/>
            </a:pPr>
            <a:r>
              <a:rPr lang="en-US" b="0" i="0" dirty="0">
                <a:effectLst/>
              </a:rPr>
              <a:t>Aggregation Binding</a:t>
            </a:r>
          </a:p>
          <a:p>
            <a:pPr marL="285750" indent="-285750" algn="l">
              <a:buFont typeface="Arial" panose="020B0604020202020204" pitchFamily="34" charset="0"/>
              <a:buChar char="•"/>
            </a:pPr>
            <a:r>
              <a:rPr lang="en-US" dirty="0"/>
              <a:t>Element Binding</a:t>
            </a:r>
          </a:p>
          <a:p>
            <a:pPr marL="285750" indent="-285750" algn="l">
              <a:buFont typeface="Arial" panose="020B0604020202020204" pitchFamily="34" charset="0"/>
              <a:buChar char="•"/>
            </a:pPr>
            <a:endParaRPr lang="en-US" dirty="0">
              <a:solidFill>
                <a:srgbClr val="3C3C3C"/>
              </a:solidFill>
            </a:endParaRPr>
          </a:p>
          <a:p>
            <a:pPr algn="just"/>
            <a:r>
              <a:rPr lang="en-US" b="1" i="0" dirty="0">
                <a:solidFill>
                  <a:srgbClr val="3C3C3C"/>
                </a:solidFill>
                <a:effectLst/>
              </a:rPr>
              <a:t>Property Binding</a:t>
            </a:r>
            <a:r>
              <a:rPr lang="en-US" b="0" i="0" dirty="0">
                <a:solidFill>
                  <a:srgbClr val="3C3C3C"/>
                </a:solidFill>
                <a:effectLst/>
              </a:rPr>
              <a:t>:- </a:t>
            </a:r>
            <a:r>
              <a:rPr lang="en-US" b="0" i="0" dirty="0">
                <a:effectLst/>
              </a:rPr>
              <a:t>W</a:t>
            </a:r>
            <a:r>
              <a:rPr lang="en-US" dirty="0"/>
              <a:t>hen we bind property of a UI control, to the address of the model, this is called property binding. E.g., value property of Input control was connected to /emp/empId</a:t>
            </a:r>
          </a:p>
          <a:p>
            <a:pPr algn="just"/>
            <a:endParaRPr lang="en-US" dirty="0"/>
          </a:p>
          <a:p>
            <a:pPr algn="just"/>
            <a:r>
              <a:rPr lang="en-US" dirty="0"/>
              <a:t>Ex:- </a:t>
            </a:r>
          </a:p>
          <a:p>
            <a:pPr marL="342900" indent="-342900" algn="just">
              <a:buAutoNum type="arabicPeriod"/>
            </a:pPr>
            <a:r>
              <a:rPr lang="en-US" dirty="0"/>
              <a:t>In XML view:-  &lt;Text text=“{/emp/empId}” &gt;&lt;/Text&gt;</a:t>
            </a:r>
          </a:p>
          <a:p>
            <a:pPr marL="342900" indent="-342900">
              <a:buAutoNum type="arabicPeriod"/>
            </a:pPr>
            <a:r>
              <a:rPr lang="en-US" dirty="0"/>
              <a:t>In controller: - this.getView().byId(“controlId”).bindProperty(“text”, ‘/emp/empId’);</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2">
            <a:extLst>
              <a:ext uri="{FF2B5EF4-FFF2-40B4-BE49-F238E27FC236}">
                <a16:creationId xmlns:a16="http://schemas.microsoft.com/office/drawing/2014/main" id="{BD533139-D99E-450F-B075-E1D1ACD2E7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67263" y="1717841"/>
            <a:ext cx="3935423" cy="2924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10112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355E650C-2AB7-48B8-92C1-0EFD97277C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8149" y="2734632"/>
            <a:ext cx="3562351" cy="3562351"/>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Expression Binding</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970318"/>
          </a:xfrm>
          <a:prstGeom prst="rect">
            <a:avLst/>
          </a:prstGeom>
          <a:noFill/>
        </p:spPr>
        <p:txBody>
          <a:bodyPr wrap="square" rtlCol="0">
            <a:spAutoFit/>
          </a:bodyPr>
          <a:lstStyle/>
          <a:p>
            <a:r>
              <a:rPr lang="en-US" b="1" dirty="0"/>
              <a:t>Expression binding : - </a:t>
            </a:r>
            <a:r>
              <a:rPr lang="en-US" dirty="0"/>
              <a:t>When we bind an Expression (</a:t>
            </a:r>
            <a:r>
              <a:rPr lang="en-US" b="1" dirty="0"/>
              <a:t>{= condition ? true : false}</a:t>
            </a:r>
            <a:r>
              <a:rPr lang="en-US" dirty="0"/>
              <a:t>) with the property of a control rather binding value to a property, this is called expression binding.</a:t>
            </a:r>
          </a:p>
          <a:p>
            <a:pPr marL="285750" indent="-285750">
              <a:buFont typeface="Arial" panose="020B0604020202020204" pitchFamily="34" charset="0"/>
              <a:buChar char="•"/>
            </a:pPr>
            <a:r>
              <a:rPr lang="en-US" b="0" i="0" dirty="0">
                <a:effectLst/>
              </a:rPr>
              <a:t>If we need some calculation on model data or some sort of comparison, then expression binding is useful. </a:t>
            </a:r>
          </a:p>
          <a:p>
            <a:pPr lvl="1"/>
            <a:r>
              <a:rPr lang="en-US" dirty="0"/>
              <a:t>Syntax:</a:t>
            </a:r>
          </a:p>
          <a:p>
            <a:pPr lvl="1"/>
            <a:r>
              <a:rPr lang="en-US" dirty="0"/>
              <a:t>	numberState = “{= ${path} &gt; value ? ‘conditionForTrue’ : ‘ConditionForFalse’ }”</a:t>
            </a:r>
          </a:p>
          <a:p>
            <a:endParaRPr lang="en-US" b="1" dirty="0"/>
          </a:p>
          <a:p>
            <a:pPr marL="285750" indent="-285750">
              <a:buFontTx/>
              <a:buChar char="-"/>
            </a:pPr>
            <a:r>
              <a:rPr lang="en-US" b="1" dirty="0"/>
              <a:t>Use Case of Expression Binding</a:t>
            </a:r>
          </a:p>
          <a:p>
            <a:pPr lvl="1"/>
            <a:r>
              <a:rPr lang="en-US" dirty="0"/>
              <a:t>My Manager want to add a button and when we click on that button, all the fields should gray out.</a:t>
            </a:r>
          </a:p>
          <a:p>
            <a:pPr lvl="1"/>
            <a:endParaRPr lang="en-US" dirty="0"/>
          </a:p>
          <a:p>
            <a:pPr lvl="1"/>
            <a:r>
              <a:rPr lang="en-US" dirty="0"/>
              <a:t>If The Employee Name is Anubhav, Gray out Salary field.</a:t>
            </a:r>
          </a:p>
          <a:p>
            <a:pPr lvl="1"/>
            <a:r>
              <a:rPr lang="en-US" dirty="0"/>
              <a:t>Condition – if employee name  =  Anubhav</a:t>
            </a:r>
          </a:p>
          <a:p>
            <a:pPr lvl="1"/>
            <a:r>
              <a:rPr lang="en-US" dirty="0"/>
              <a:t>Outcome – make field gray out</a:t>
            </a:r>
          </a:p>
          <a:p>
            <a:pPr lvl="1"/>
            <a:r>
              <a:rPr lang="en-US" dirty="0"/>
              <a:t>Target – Salary field</a:t>
            </a:r>
          </a:p>
          <a:p>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182232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E848CC7A-CC58-4B62-8060-F053FE13DDE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000"/>
          <a:stretch/>
        </p:blipFill>
        <p:spPr bwMode="auto">
          <a:xfrm>
            <a:off x="6717238" y="1490171"/>
            <a:ext cx="4663440" cy="4663440"/>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031325"/>
          </a:xfrm>
          <a:prstGeom prst="rect">
            <a:avLst/>
          </a:prstGeom>
          <a:noFill/>
        </p:spPr>
        <p:txBody>
          <a:bodyPr wrap="square" rtlCol="0">
            <a:spAutoFit/>
          </a:bodyPr>
          <a:lstStyle/>
          <a:p>
            <a:pPr marL="285750" indent="-285750">
              <a:buFontTx/>
              <a:buChar char="-"/>
            </a:pPr>
            <a:r>
              <a:rPr lang="en-US" dirty="0"/>
              <a:t>In this exercise we will see the example of both property binding and expression binding.</a:t>
            </a:r>
          </a:p>
          <a:p>
            <a:pPr marL="285750" indent="-285750">
              <a:buFontTx/>
              <a:buChar char="-"/>
            </a:pPr>
            <a:r>
              <a:rPr lang="en-US" dirty="0"/>
              <a:t>In this file we also see that how to get data form the file in the model.</a:t>
            </a:r>
          </a:p>
          <a:p>
            <a:endParaRPr lang="en-US" dirty="0"/>
          </a:p>
          <a:p>
            <a:r>
              <a:rPr lang="en-US" dirty="0"/>
              <a:t>Exercise code:-</a:t>
            </a:r>
          </a:p>
          <a:p>
            <a:pPr marL="285750" indent="-285750">
              <a:buFontTx/>
              <a:buChar char="-"/>
            </a:pPr>
            <a:r>
              <a:rPr lang="en-US" dirty="0">
                <a:hlinkClick r:id="rId4"/>
              </a:rPr>
              <a:t>MyXML.controller.js</a:t>
            </a:r>
            <a:endParaRPr lang="en-US" dirty="0"/>
          </a:p>
          <a:p>
            <a:pPr marL="285750" indent="-285750">
              <a:buFontTx/>
              <a:buChar char="-"/>
            </a:pPr>
            <a:r>
              <a:rPr lang="en-US" dirty="0">
                <a:hlinkClick r:id="rId5"/>
              </a:rPr>
              <a:t>MyXML.view.xml</a:t>
            </a:r>
            <a:endParaRPr lang="en-US" dirty="0"/>
          </a:p>
          <a:p>
            <a:pPr marL="285750" indent="-285750">
              <a:buFontTx/>
              <a:buChar char="-"/>
            </a:pPr>
            <a:r>
              <a:rPr lang="en-US" dirty="0">
                <a:hlinkClick r:id="rId6"/>
              </a:rPr>
              <a:t>index.html</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405287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Binding Modes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862322"/>
          </a:xfrm>
          <a:prstGeom prst="rect">
            <a:avLst/>
          </a:prstGeom>
          <a:noFill/>
        </p:spPr>
        <p:txBody>
          <a:bodyPr wrap="square" rtlCol="0">
            <a:spAutoFit/>
          </a:bodyPr>
          <a:lstStyle/>
          <a:p>
            <a:pPr algn="just"/>
            <a:r>
              <a:rPr lang="en-US" b="0" i="0" dirty="0">
                <a:solidFill>
                  <a:srgbClr val="3C3C3C"/>
                </a:solidFill>
                <a:effectLst/>
              </a:rPr>
              <a:t>There are basically three modes of binding data in SAPUI5.</a:t>
            </a:r>
          </a:p>
          <a:p>
            <a:pPr marL="285750" indent="-285750" algn="just">
              <a:buFont typeface="Wingdings" panose="05000000000000000000" pitchFamily="2" charset="2"/>
              <a:buChar char="q"/>
            </a:pPr>
            <a:r>
              <a:rPr lang="en-US" b="1" i="0" dirty="0">
                <a:solidFill>
                  <a:srgbClr val="3C3C3C"/>
                </a:solidFill>
                <a:effectLst/>
              </a:rPr>
              <a:t>One-way binding</a:t>
            </a:r>
            <a:r>
              <a:rPr lang="en-US" b="0" i="0" dirty="0">
                <a:solidFill>
                  <a:srgbClr val="3C3C3C"/>
                </a:solidFill>
                <a:effectLst/>
              </a:rPr>
              <a:t> – Here, the data is transported in one direction only, i.e., from the model, through the binding instance to the consumer (usually the property of a control), but never in the other direction. Any change done on the model data from the front end is not affected to the model. All the data changes are reflected only on the controls.</a:t>
            </a:r>
          </a:p>
          <a:p>
            <a:pPr marL="285750" indent="-285750" algn="just">
              <a:buFont typeface="Wingdings" panose="05000000000000000000" pitchFamily="2" charset="2"/>
              <a:buChar char="q"/>
            </a:pPr>
            <a:r>
              <a:rPr lang="en-US" b="1" i="0" dirty="0">
                <a:solidFill>
                  <a:srgbClr val="3C3C3C"/>
                </a:solidFill>
                <a:effectLst/>
              </a:rPr>
              <a:t>Two-way binding</a:t>
            </a:r>
            <a:r>
              <a:rPr lang="en-US" b="0" i="0" dirty="0">
                <a:solidFill>
                  <a:srgbClr val="3C3C3C"/>
                </a:solidFill>
                <a:effectLst/>
              </a:rPr>
              <a:t> – Here all input changes done from front end controls are reflected on the model and the backend database. SAPUI5 automatically handles the transport of data both from the model to the controls and back from the controls to the model.</a:t>
            </a:r>
          </a:p>
          <a:p>
            <a:pPr marL="285750" indent="-285750" algn="just">
              <a:buFont typeface="Wingdings" panose="05000000000000000000" pitchFamily="2" charset="2"/>
              <a:buChar char="q"/>
            </a:pPr>
            <a:r>
              <a:rPr lang="en-US" b="1" i="0" dirty="0">
                <a:solidFill>
                  <a:srgbClr val="3C3C3C"/>
                </a:solidFill>
                <a:effectLst/>
              </a:rPr>
              <a:t>One-time binding</a:t>
            </a:r>
            <a:r>
              <a:rPr lang="en-US" b="0" i="0" dirty="0">
                <a:solidFill>
                  <a:srgbClr val="3C3C3C"/>
                </a:solidFill>
                <a:effectLst/>
              </a:rPr>
              <a:t> – Here all data will be bound from model to view just once. After that, the connection is no more set.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3" name="Rectangle 2">
            <a:extLst>
              <a:ext uri="{FF2B5EF4-FFF2-40B4-BE49-F238E27FC236}">
                <a16:creationId xmlns:a16="http://schemas.microsoft.com/office/drawing/2014/main" id="{4C968787-312A-41B2-BC28-78D7D60AB59B}"/>
              </a:ext>
            </a:extLst>
          </p:cNvPr>
          <p:cNvSpPr/>
          <p:nvPr/>
        </p:nvSpPr>
        <p:spPr>
          <a:xfrm>
            <a:off x="556592" y="3728556"/>
            <a:ext cx="1272208" cy="787952"/>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Model</a:t>
            </a:r>
          </a:p>
        </p:txBody>
      </p:sp>
      <p:sp>
        <p:nvSpPr>
          <p:cNvPr id="4" name="Rectangle: Rounded Corners 3">
            <a:extLst>
              <a:ext uri="{FF2B5EF4-FFF2-40B4-BE49-F238E27FC236}">
                <a16:creationId xmlns:a16="http://schemas.microsoft.com/office/drawing/2014/main" id="{5C19C5F1-306A-4B48-BE7C-2EB6224B344A}"/>
              </a:ext>
            </a:extLst>
          </p:cNvPr>
          <p:cNvSpPr/>
          <p:nvPr/>
        </p:nvSpPr>
        <p:spPr>
          <a:xfrm>
            <a:off x="3101009" y="3728555"/>
            <a:ext cx="1272208" cy="78795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cxnSp>
        <p:nvCxnSpPr>
          <p:cNvPr id="6" name="Straight Arrow Connector 5">
            <a:extLst>
              <a:ext uri="{FF2B5EF4-FFF2-40B4-BE49-F238E27FC236}">
                <a16:creationId xmlns:a16="http://schemas.microsoft.com/office/drawing/2014/main" id="{2E6AB133-E4D5-4695-812A-6D2D8AA5CEEF}"/>
              </a:ext>
            </a:extLst>
          </p:cNvPr>
          <p:cNvCxnSpPr/>
          <p:nvPr/>
        </p:nvCxnSpPr>
        <p:spPr>
          <a:xfrm>
            <a:off x="1828800" y="3886201"/>
            <a:ext cx="12722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a:extLst>
              <a:ext uri="{FF2B5EF4-FFF2-40B4-BE49-F238E27FC236}">
                <a16:creationId xmlns:a16="http://schemas.microsoft.com/office/drawing/2014/main" id="{1DBC7D81-D844-411A-AA4F-A55A2F53C7CF}"/>
              </a:ext>
            </a:extLst>
          </p:cNvPr>
          <p:cNvCxnSpPr/>
          <p:nvPr/>
        </p:nvCxnSpPr>
        <p:spPr>
          <a:xfrm flipH="1">
            <a:off x="1828800" y="4303645"/>
            <a:ext cx="12722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Multiplication Sign 9">
            <a:extLst>
              <a:ext uri="{FF2B5EF4-FFF2-40B4-BE49-F238E27FC236}">
                <a16:creationId xmlns:a16="http://schemas.microsoft.com/office/drawing/2014/main" id="{50F7B0CD-0961-47AF-8630-95665D75DFBE}"/>
              </a:ext>
            </a:extLst>
          </p:cNvPr>
          <p:cNvSpPr/>
          <p:nvPr/>
        </p:nvSpPr>
        <p:spPr>
          <a:xfrm>
            <a:off x="2276061" y="4042692"/>
            <a:ext cx="387625" cy="517124"/>
          </a:xfrm>
          <a:prstGeom prst="mathMultiply">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69DFD5F-47DC-4A58-B8E4-9BAADE8921CA}"/>
              </a:ext>
            </a:extLst>
          </p:cNvPr>
          <p:cNvSpPr txBox="1"/>
          <p:nvPr/>
        </p:nvSpPr>
        <p:spPr>
          <a:xfrm>
            <a:off x="1644925" y="4661714"/>
            <a:ext cx="2037522" cy="369332"/>
          </a:xfrm>
          <a:prstGeom prst="rect">
            <a:avLst/>
          </a:prstGeom>
          <a:noFill/>
        </p:spPr>
        <p:txBody>
          <a:bodyPr wrap="square" rtlCol="0">
            <a:spAutoFit/>
          </a:bodyPr>
          <a:lstStyle/>
          <a:p>
            <a:r>
              <a:rPr lang="en-US" dirty="0"/>
              <a:t>One-way binding</a:t>
            </a:r>
          </a:p>
        </p:txBody>
      </p:sp>
      <p:sp>
        <p:nvSpPr>
          <p:cNvPr id="14" name="Rectangle 13">
            <a:extLst>
              <a:ext uri="{FF2B5EF4-FFF2-40B4-BE49-F238E27FC236}">
                <a16:creationId xmlns:a16="http://schemas.microsoft.com/office/drawing/2014/main" id="{AD102F76-231B-49A0-A53A-E3833923FB89}"/>
              </a:ext>
            </a:extLst>
          </p:cNvPr>
          <p:cNvSpPr/>
          <p:nvPr/>
        </p:nvSpPr>
        <p:spPr>
          <a:xfrm>
            <a:off x="6483616" y="3711991"/>
            <a:ext cx="1272208" cy="787952"/>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Model</a:t>
            </a:r>
          </a:p>
        </p:txBody>
      </p:sp>
      <p:sp>
        <p:nvSpPr>
          <p:cNvPr id="15" name="Rectangle: Rounded Corners 14">
            <a:extLst>
              <a:ext uri="{FF2B5EF4-FFF2-40B4-BE49-F238E27FC236}">
                <a16:creationId xmlns:a16="http://schemas.microsoft.com/office/drawing/2014/main" id="{80ED0C10-CAFA-47B7-BE2A-DF0F50F95A70}"/>
              </a:ext>
            </a:extLst>
          </p:cNvPr>
          <p:cNvSpPr/>
          <p:nvPr/>
        </p:nvSpPr>
        <p:spPr>
          <a:xfrm>
            <a:off x="9028033" y="3711990"/>
            <a:ext cx="1272208" cy="78795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cxnSp>
        <p:nvCxnSpPr>
          <p:cNvPr id="16" name="Straight Arrow Connector 15">
            <a:extLst>
              <a:ext uri="{FF2B5EF4-FFF2-40B4-BE49-F238E27FC236}">
                <a16:creationId xmlns:a16="http://schemas.microsoft.com/office/drawing/2014/main" id="{0343A529-8710-46E0-B104-022E0A448BF7}"/>
              </a:ext>
            </a:extLst>
          </p:cNvPr>
          <p:cNvCxnSpPr/>
          <p:nvPr/>
        </p:nvCxnSpPr>
        <p:spPr>
          <a:xfrm>
            <a:off x="7755824" y="3869636"/>
            <a:ext cx="12722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98C94EAF-DC63-48F4-A056-C3CA6A1DAA53}"/>
              </a:ext>
            </a:extLst>
          </p:cNvPr>
          <p:cNvCxnSpPr/>
          <p:nvPr/>
        </p:nvCxnSpPr>
        <p:spPr>
          <a:xfrm flipH="1">
            <a:off x="7755824" y="4287080"/>
            <a:ext cx="12722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9F6190A2-D2B4-4B12-A7A5-5634D6EEB89B}"/>
              </a:ext>
            </a:extLst>
          </p:cNvPr>
          <p:cNvSpPr txBox="1"/>
          <p:nvPr/>
        </p:nvSpPr>
        <p:spPr>
          <a:xfrm>
            <a:off x="7626615" y="4635789"/>
            <a:ext cx="2037522" cy="369332"/>
          </a:xfrm>
          <a:prstGeom prst="rect">
            <a:avLst/>
          </a:prstGeom>
          <a:noFill/>
        </p:spPr>
        <p:txBody>
          <a:bodyPr wrap="square" rtlCol="0">
            <a:spAutoFit/>
          </a:bodyPr>
          <a:lstStyle/>
          <a:p>
            <a:r>
              <a:rPr lang="en-US" dirty="0"/>
              <a:t>Two-way binding</a:t>
            </a:r>
          </a:p>
        </p:txBody>
      </p:sp>
      <p:sp>
        <p:nvSpPr>
          <p:cNvPr id="12" name="TextBox 11">
            <a:extLst>
              <a:ext uri="{FF2B5EF4-FFF2-40B4-BE49-F238E27FC236}">
                <a16:creationId xmlns:a16="http://schemas.microsoft.com/office/drawing/2014/main" id="{4D15A136-CA65-49A7-B5E8-629ECB0C3454}"/>
              </a:ext>
            </a:extLst>
          </p:cNvPr>
          <p:cNvSpPr txBox="1"/>
          <p:nvPr/>
        </p:nvSpPr>
        <p:spPr>
          <a:xfrm>
            <a:off x="2027583" y="3532083"/>
            <a:ext cx="864704" cy="369332"/>
          </a:xfrm>
          <a:prstGeom prst="rect">
            <a:avLst/>
          </a:prstGeom>
          <a:noFill/>
        </p:spPr>
        <p:txBody>
          <a:bodyPr wrap="square" rtlCol="0">
            <a:spAutoFit/>
          </a:bodyPr>
          <a:lstStyle/>
          <a:p>
            <a:r>
              <a:rPr lang="en-US" dirty="0"/>
              <a:t>Data</a:t>
            </a:r>
          </a:p>
        </p:txBody>
      </p:sp>
      <p:sp>
        <p:nvSpPr>
          <p:cNvPr id="21" name="TextBox 20">
            <a:extLst>
              <a:ext uri="{FF2B5EF4-FFF2-40B4-BE49-F238E27FC236}">
                <a16:creationId xmlns:a16="http://schemas.microsoft.com/office/drawing/2014/main" id="{130EAED1-A148-42BA-8B10-8C3394C18740}"/>
              </a:ext>
            </a:extLst>
          </p:cNvPr>
          <p:cNvSpPr txBox="1"/>
          <p:nvPr/>
        </p:nvSpPr>
        <p:spPr>
          <a:xfrm>
            <a:off x="7989393" y="3564651"/>
            <a:ext cx="864704" cy="369332"/>
          </a:xfrm>
          <a:prstGeom prst="rect">
            <a:avLst/>
          </a:prstGeom>
          <a:noFill/>
        </p:spPr>
        <p:txBody>
          <a:bodyPr wrap="square" rtlCol="0">
            <a:spAutoFit/>
          </a:bodyPr>
          <a:lstStyle/>
          <a:p>
            <a:r>
              <a:rPr lang="en-US" dirty="0"/>
              <a:t>Data</a:t>
            </a:r>
          </a:p>
        </p:txBody>
      </p:sp>
      <p:sp>
        <p:nvSpPr>
          <p:cNvPr id="23" name="TextBox 22">
            <a:extLst>
              <a:ext uri="{FF2B5EF4-FFF2-40B4-BE49-F238E27FC236}">
                <a16:creationId xmlns:a16="http://schemas.microsoft.com/office/drawing/2014/main" id="{426F2E1F-F1C7-48D1-AEB1-A75844B17EB9}"/>
              </a:ext>
            </a:extLst>
          </p:cNvPr>
          <p:cNvSpPr txBox="1"/>
          <p:nvPr/>
        </p:nvSpPr>
        <p:spPr>
          <a:xfrm>
            <a:off x="8038121" y="4198534"/>
            <a:ext cx="864704" cy="369332"/>
          </a:xfrm>
          <a:prstGeom prst="rect">
            <a:avLst/>
          </a:prstGeom>
          <a:noFill/>
        </p:spPr>
        <p:txBody>
          <a:bodyPr wrap="square" rtlCol="0">
            <a:spAutoFit/>
          </a:bodyPr>
          <a:lstStyle/>
          <a:p>
            <a:r>
              <a:rPr lang="en-US" dirty="0"/>
              <a:t>Data</a:t>
            </a:r>
          </a:p>
        </p:txBody>
      </p:sp>
      <p:sp>
        <p:nvSpPr>
          <p:cNvPr id="24" name="Rectangle 23">
            <a:extLst>
              <a:ext uri="{FF2B5EF4-FFF2-40B4-BE49-F238E27FC236}">
                <a16:creationId xmlns:a16="http://schemas.microsoft.com/office/drawing/2014/main" id="{EA983D50-3351-491A-BB3A-21385C9D41B7}"/>
              </a:ext>
            </a:extLst>
          </p:cNvPr>
          <p:cNvSpPr/>
          <p:nvPr/>
        </p:nvSpPr>
        <p:spPr>
          <a:xfrm>
            <a:off x="1805608" y="5335381"/>
            <a:ext cx="1272208" cy="787952"/>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Model</a:t>
            </a:r>
          </a:p>
        </p:txBody>
      </p:sp>
      <p:sp>
        <p:nvSpPr>
          <p:cNvPr id="25" name="Rectangle: Rounded Corners 24">
            <a:extLst>
              <a:ext uri="{FF2B5EF4-FFF2-40B4-BE49-F238E27FC236}">
                <a16:creationId xmlns:a16="http://schemas.microsoft.com/office/drawing/2014/main" id="{6343A45A-B2DA-4C4C-B73A-C2BC1CBFC074}"/>
              </a:ext>
            </a:extLst>
          </p:cNvPr>
          <p:cNvSpPr/>
          <p:nvPr/>
        </p:nvSpPr>
        <p:spPr>
          <a:xfrm>
            <a:off x="4350025" y="5335380"/>
            <a:ext cx="1272208" cy="78795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cxnSp>
        <p:nvCxnSpPr>
          <p:cNvPr id="26" name="Straight Arrow Connector 25">
            <a:extLst>
              <a:ext uri="{FF2B5EF4-FFF2-40B4-BE49-F238E27FC236}">
                <a16:creationId xmlns:a16="http://schemas.microsoft.com/office/drawing/2014/main" id="{389F34C6-F5C9-49D7-9359-B0A1B9EBB220}"/>
              </a:ext>
            </a:extLst>
          </p:cNvPr>
          <p:cNvCxnSpPr/>
          <p:nvPr/>
        </p:nvCxnSpPr>
        <p:spPr>
          <a:xfrm>
            <a:off x="3077816" y="5729356"/>
            <a:ext cx="1272209" cy="0"/>
          </a:xfrm>
          <a:prstGeom prst="straightConnector1">
            <a:avLst/>
          </a:prstGeom>
          <a:ln>
            <a:headEnd type="none" w="med" len="med"/>
            <a:tailEnd type="arrow" w="med" len="med"/>
          </a:ln>
        </p:spPr>
        <p:style>
          <a:lnRef idx="3">
            <a:schemeClr val="accent6"/>
          </a:lnRef>
          <a:fillRef idx="0">
            <a:schemeClr val="accent6"/>
          </a:fillRef>
          <a:effectRef idx="2">
            <a:schemeClr val="accent6"/>
          </a:effectRef>
          <a:fontRef idx="minor">
            <a:schemeClr val="tx1"/>
          </a:fontRef>
        </p:style>
      </p:cxnSp>
      <p:sp>
        <p:nvSpPr>
          <p:cNvPr id="28" name="TextBox 27">
            <a:extLst>
              <a:ext uri="{FF2B5EF4-FFF2-40B4-BE49-F238E27FC236}">
                <a16:creationId xmlns:a16="http://schemas.microsoft.com/office/drawing/2014/main" id="{6889EC00-2E5C-44A9-B7D4-C3DEE41B8E42}"/>
              </a:ext>
            </a:extLst>
          </p:cNvPr>
          <p:cNvSpPr txBox="1"/>
          <p:nvPr/>
        </p:nvSpPr>
        <p:spPr>
          <a:xfrm>
            <a:off x="5039134" y="6406986"/>
            <a:ext cx="2037522" cy="369332"/>
          </a:xfrm>
          <a:prstGeom prst="rect">
            <a:avLst/>
          </a:prstGeom>
          <a:noFill/>
        </p:spPr>
        <p:txBody>
          <a:bodyPr wrap="square" rtlCol="0">
            <a:spAutoFit/>
          </a:bodyPr>
          <a:lstStyle/>
          <a:p>
            <a:r>
              <a:rPr lang="en-US" dirty="0"/>
              <a:t>One-Time binding</a:t>
            </a:r>
          </a:p>
        </p:txBody>
      </p:sp>
      <p:sp>
        <p:nvSpPr>
          <p:cNvPr id="13" name="TextBox 12">
            <a:extLst>
              <a:ext uri="{FF2B5EF4-FFF2-40B4-BE49-F238E27FC236}">
                <a16:creationId xmlns:a16="http://schemas.microsoft.com/office/drawing/2014/main" id="{E1E246C8-64D4-4579-81E5-6EBE394E191E}"/>
              </a:ext>
            </a:extLst>
          </p:cNvPr>
          <p:cNvSpPr txBox="1"/>
          <p:nvPr/>
        </p:nvSpPr>
        <p:spPr>
          <a:xfrm>
            <a:off x="2751481" y="5252061"/>
            <a:ext cx="652670" cy="369332"/>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dirty="0"/>
              <a:t>Date</a:t>
            </a:r>
          </a:p>
        </p:txBody>
      </p:sp>
      <p:cxnSp>
        <p:nvCxnSpPr>
          <p:cNvPr id="33" name="Connector: Curved 32">
            <a:extLst>
              <a:ext uri="{FF2B5EF4-FFF2-40B4-BE49-F238E27FC236}">
                <a16:creationId xmlns:a16="http://schemas.microsoft.com/office/drawing/2014/main" id="{B8FD0FEF-1202-4CE3-BB37-9B90BAC371E0}"/>
              </a:ext>
            </a:extLst>
          </p:cNvPr>
          <p:cNvCxnSpPr>
            <a:stCxn id="13" idx="0"/>
            <a:endCxn id="25" idx="0"/>
          </p:cNvCxnSpPr>
          <p:nvPr/>
        </p:nvCxnSpPr>
        <p:spPr>
          <a:xfrm rot="16200000" flipH="1">
            <a:off x="3990312" y="4339564"/>
            <a:ext cx="83319" cy="1908313"/>
          </a:xfrm>
          <a:prstGeom prst="curvedConnector3">
            <a:avLst>
              <a:gd name="adj1" fmla="val -274367"/>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9E81A203-31E9-4C97-AAAC-A991825B44FA}"/>
              </a:ext>
            </a:extLst>
          </p:cNvPr>
          <p:cNvSpPr/>
          <p:nvPr/>
        </p:nvSpPr>
        <p:spPr>
          <a:xfrm>
            <a:off x="6493558" y="5342007"/>
            <a:ext cx="1272208" cy="787952"/>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Model</a:t>
            </a:r>
          </a:p>
        </p:txBody>
      </p:sp>
      <p:sp>
        <p:nvSpPr>
          <p:cNvPr id="35" name="Rectangle: Rounded Corners 34">
            <a:extLst>
              <a:ext uri="{FF2B5EF4-FFF2-40B4-BE49-F238E27FC236}">
                <a16:creationId xmlns:a16="http://schemas.microsoft.com/office/drawing/2014/main" id="{002EFCBA-6EEF-4EA1-9892-8B8ECAD235E2}"/>
              </a:ext>
            </a:extLst>
          </p:cNvPr>
          <p:cNvSpPr/>
          <p:nvPr/>
        </p:nvSpPr>
        <p:spPr>
          <a:xfrm>
            <a:off x="9037975" y="5342006"/>
            <a:ext cx="1272208" cy="78795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sp>
        <p:nvSpPr>
          <p:cNvPr id="40" name="Arrow: Right 39">
            <a:extLst>
              <a:ext uri="{FF2B5EF4-FFF2-40B4-BE49-F238E27FC236}">
                <a16:creationId xmlns:a16="http://schemas.microsoft.com/office/drawing/2014/main" id="{06A40ADC-FAA2-485B-9823-805410AD777F}"/>
              </a:ext>
            </a:extLst>
          </p:cNvPr>
          <p:cNvSpPr/>
          <p:nvPr/>
        </p:nvSpPr>
        <p:spPr>
          <a:xfrm>
            <a:off x="5721281" y="5632403"/>
            <a:ext cx="673228" cy="2071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E62A31A1-28D4-49A8-8DFD-8803BB1E0B16}"/>
              </a:ext>
            </a:extLst>
          </p:cNvPr>
          <p:cNvSpPr txBox="1"/>
          <p:nvPr/>
        </p:nvSpPr>
        <p:spPr>
          <a:xfrm>
            <a:off x="7401186" y="5188744"/>
            <a:ext cx="652670" cy="369332"/>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dirty="0"/>
              <a:t>Date</a:t>
            </a:r>
          </a:p>
        </p:txBody>
      </p:sp>
      <p:sp>
        <p:nvSpPr>
          <p:cNvPr id="42" name="TextBox 41">
            <a:extLst>
              <a:ext uri="{FF2B5EF4-FFF2-40B4-BE49-F238E27FC236}">
                <a16:creationId xmlns:a16="http://schemas.microsoft.com/office/drawing/2014/main" id="{C2FEFC2C-54B0-4B8B-A938-2C5D83804949}"/>
              </a:ext>
            </a:extLst>
          </p:cNvPr>
          <p:cNvSpPr txBox="1"/>
          <p:nvPr/>
        </p:nvSpPr>
        <p:spPr>
          <a:xfrm>
            <a:off x="9851335" y="5190647"/>
            <a:ext cx="652670" cy="369332"/>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dirty="0"/>
              <a:t>Date</a:t>
            </a:r>
          </a:p>
        </p:txBody>
      </p:sp>
      <p:cxnSp>
        <p:nvCxnSpPr>
          <p:cNvPr id="45" name="Straight Connector 44">
            <a:extLst>
              <a:ext uri="{FF2B5EF4-FFF2-40B4-BE49-F238E27FC236}">
                <a16:creationId xmlns:a16="http://schemas.microsoft.com/office/drawing/2014/main" id="{A9CF12B5-44FA-4DC5-8F23-FF0F48036B2A}"/>
              </a:ext>
            </a:extLst>
          </p:cNvPr>
          <p:cNvCxnSpPr>
            <a:stCxn id="34" idx="3"/>
            <a:endCxn id="35" idx="1"/>
          </p:cNvCxnSpPr>
          <p:nvPr/>
        </p:nvCxnSpPr>
        <p:spPr>
          <a:xfrm flipV="1">
            <a:off x="7765766" y="5735982"/>
            <a:ext cx="1272209" cy="1"/>
          </a:xfrm>
          <a:prstGeom prst="line">
            <a:avLst/>
          </a:prstGeom>
          <a:ln>
            <a:headEnd type="arrow" w="med" len="med"/>
            <a:tailEnd type="arrow" w="med" len="med"/>
          </a:ln>
        </p:spPr>
        <p:style>
          <a:lnRef idx="3">
            <a:schemeClr val="dk1"/>
          </a:lnRef>
          <a:fillRef idx="0">
            <a:schemeClr val="dk1"/>
          </a:fillRef>
          <a:effectRef idx="2">
            <a:schemeClr val="dk1"/>
          </a:effectRef>
          <a:fontRef idx="minor">
            <a:schemeClr val="tx1"/>
          </a:fontRef>
        </p:style>
      </p:cxnSp>
      <p:sp>
        <p:nvSpPr>
          <p:cNvPr id="46" name="Multiplication Sign 45">
            <a:extLst>
              <a:ext uri="{FF2B5EF4-FFF2-40B4-BE49-F238E27FC236}">
                <a16:creationId xmlns:a16="http://schemas.microsoft.com/office/drawing/2014/main" id="{5D558407-0448-4B8F-AED4-624E66433248}"/>
              </a:ext>
            </a:extLst>
          </p:cNvPr>
          <p:cNvSpPr/>
          <p:nvPr/>
        </p:nvSpPr>
        <p:spPr>
          <a:xfrm>
            <a:off x="8173461" y="5470794"/>
            <a:ext cx="387625" cy="517124"/>
          </a:xfrm>
          <a:prstGeom prst="mathMultiply">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1046379"/>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12700</TotalTime>
  <Words>1244</Words>
  <Application>Microsoft Office PowerPoint</Application>
  <PresentationFormat>Widescreen</PresentationFormat>
  <Paragraphs>191</Paragraphs>
  <Slides>17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Cooper Black</vt:lpstr>
      <vt:lpstr>SAPRegular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cvedi@soyuztechnologies.com</cp:lastModifiedBy>
  <cp:revision>1029</cp:revision>
  <dcterms:created xsi:type="dcterms:W3CDTF">2016-07-10T03:33:26Z</dcterms:created>
  <dcterms:modified xsi:type="dcterms:W3CDTF">2022-01-17T14:40:35Z</dcterms:modified>
</cp:coreProperties>
</file>

<file path=docProps/thumbnail.jpeg>
</file>